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7" r:id="rId4"/>
    <p:sldId id="260" r:id="rId5"/>
    <p:sldId id="261" r:id="rId6"/>
    <p:sldId id="262" r:id="rId7"/>
    <p:sldId id="263" r:id="rId8"/>
    <p:sldId id="273" r:id="rId9"/>
    <p:sldId id="274" r:id="rId10"/>
    <p:sldId id="276" r:id="rId11"/>
    <p:sldId id="278" r:id="rId12"/>
    <p:sldId id="275" r:id="rId13"/>
    <p:sldId id="279" r:id="rId14"/>
    <p:sldId id="280" r:id="rId1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FD2C5-5757-47E2-A808-2A787B0B173B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831B9-B1A3-4ABE-9D92-7EED255692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295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0B0F-9864-43C8-95D9-6FAED9C41E6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697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60B0F-9864-43C8-95D9-6FAED9C41E6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1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F834D1-30DD-27EA-059F-C28D20F28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EAD4FFB-0D23-A96F-C61F-CD079E54E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7DC4E1-BEC2-5323-9A22-E916978B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32579B-523F-89C2-D497-5A047859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91C7AF-9EFB-A5F7-BB0C-03686C5D3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13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1E126-1267-FA6F-BB6C-D4866015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CCFAED6-D4EF-34A3-D8F3-0F543C580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7B57DB-1F15-A27F-3BEC-1CE2C207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5959212-3183-C1AD-B8B9-5BF76414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034842-ECA2-7DFD-BAE7-6DF48EB9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38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8735454-6740-5E51-3728-41DDB48A5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0DDE41C-FFD6-034E-0096-D94289BED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8F7DC9-4054-C409-59A1-4AF02CEEC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BD5684-13D3-1C7F-4FCB-6C61B4A8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A6ED74-7E12-ADDB-877A-11E003E3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2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EFBA52-17E2-61E0-1474-1D73F56D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4F61F1-6363-39DE-17DD-139B1A5E6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9BDA42-CB43-D0E7-E7F0-3728D1ED0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3A5068-F06E-69BE-82CE-A53CB70B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261908-29C9-5D29-7FCE-BD44AA5D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6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C54FD-EAC0-C0B3-3973-86DC09CED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4F9676-A997-F8D0-2BC0-6DAD605EF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450245-5457-9BBB-1AF6-B7BF4149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D9CE97-D0CE-DA6C-5F9C-56B5A4AB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E57E51-9AE6-FA1C-371C-F314EAB06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87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05446A-51EC-7618-9A1A-F537F854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03C2D9-7CDD-770C-9B8C-C93896CD9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BB2DBA-D966-7EBE-2C1D-E064BA8D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8FE4DD1-1B0C-8072-36C5-822680B69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16E703-41B8-DDAD-2604-60618814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8F9DCF-E73D-ACD3-E6F3-6C6F4EBB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98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566274-421F-08A7-9328-8CEABD5D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9A110A-252F-BC2B-8833-E37911A84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F80EA0-D7B4-5CDE-5DE3-CE87BF0FF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56D102-7CB8-4DE0-4BA8-85C3E500F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F97A103-46AB-F5A9-9DFC-034D4C1A0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21E95CA-42DF-7205-9ADB-CADE53231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E1A2B0B-8231-ADE5-3EEB-1126B22D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5FBEEE3-0118-A219-2B3B-8C239CD5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3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421A19-42EF-4D68-960E-10345C0C6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402BAA-5D67-F905-1466-4E10C676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AFBF364-BA42-9740-A9B7-CB9592E2F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FE6730-953F-643E-2976-E62841F4A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03C6B26-C451-65BE-D2EF-7E668043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7AEC08-2789-52EA-6C06-2AAAAD64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DDCCAB-F472-158B-A736-A62557A6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40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704AB3-A61A-F41A-6403-8F1514D0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6DDF1-9B21-17DB-71DD-EC3A942F2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F06DD6-9F9D-789D-04A4-593DD050A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2726CF-544D-2AEA-01C4-05FF0AEE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4DCCD8-D01C-2701-E8AE-25AF22D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75E1B33-0284-5319-6D76-DE302200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30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053B3A-2E2A-6589-10A7-EFF21F66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06ABB1E-212C-D4B5-9CA5-97C00C28F3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AB474B-335C-1EEC-F9A9-7520AF4D1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FA1F88-CE96-C372-CBE9-26E25899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FE648-2810-2B88-24CE-604C0BBD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E8DBA7-8F21-9BC3-559E-EC50D732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19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A369DB9-9CA6-F503-2DBE-45C7DA779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8418F9-C578-B383-6382-514D4B6E4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2597D-F490-8C06-7A6B-470F78FE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5B38-4236-4436-88E8-7E6488FF9B00}" type="datetimeFigureOut">
              <a:rPr kumimoji="1" lang="ja-JP" altLang="en-US" smtClean="0"/>
              <a:t>2023/4/25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FF86F8-3805-5F99-3933-98AEFDBFE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876804-6525-C512-4989-C648C9135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E842D-DF99-4D5D-92DA-0BAE04118A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21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7.jp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22BB5DE8-C1C9-AFDD-BAE4-EFFABE9C0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5927" y="2622871"/>
            <a:ext cx="10653822" cy="396514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国際ロータリー第</a:t>
            </a:r>
            <a:r>
              <a:rPr kumimoji="1" lang="en-US" altLang="ja-JP" dirty="0"/>
              <a:t>2740</a:t>
            </a:r>
            <a:r>
              <a:rPr kumimoji="1" lang="ja-JP" altLang="en-US" dirty="0"/>
              <a:t>地区　</a:t>
            </a:r>
            <a:endParaRPr kumimoji="1" lang="en-US" altLang="ja-JP" dirty="0"/>
          </a:p>
          <a:p>
            <a:r>
              <a:rPr kumimoji="1" lang="en-US" altLang="ja-JP" sz="2800" dirty="0"/>
              <a:t>2023-2024</a:t>
            </a:r>
            <a:r>
              <a:rPr kumimoji="1" lang="ja-JP" altLang="en-US" sz="2800" dirty="0"/>
              <a:t>年度</a:t>
            </a:r>
            <a:endParaRPr kumimoji="1" lang="en-US" altLang="ja-JP" sz="2800" dirty="0"/>
          </a:p>
          <a:p>
            <a:endParaRPr kumimoji="1" lang="en-US" altLang="ja-JP" sz="2800" dirty="0"/>
          </a:p>
          <a:p>
            <a:r>
              <a:rPr lang="ja-JP" altLang="en-US" sz="4800" b="1" dirty="0"/>
              <a:t>地区研修・協議会</a:t>
            </a:r>
            <a:endParaRPr kumimoji="1" lang="en-US" altLang="ja-JP" sz="4800" b="1" dirty="0"/>
          </a:p>
          <a:p>
            <a:endParaRPr lang="en-US" altLang="ja-JP" dirty="0"/>
          </a:p>
          <a:p>
            <a:r>
              <a:rPr lang="en-US" altLang="ja-JP" dirty="0"/>
              <a:t>2023</a:t>
            </a:r>
            <a:r>
              <a:rPr lang="ja-JP" altLang="en-US" dirty="0"/>
              <a:t>年４月２３日</a:t>
            </a:r>
            <a:r>
              <a:rPr lang="ja-JP" altLang="en-US" dirty="0">
                <a:solidFill>
                  <a:srgbClr val="FF0000"/>
                </a:solidFill>
              </a:rPr>
              <a:t>日</a:t>
            </a:r>
            <a:r>
              <a:rPr lang="ja-JP" altLang="en-US" dirty="0"/>
              <a:t>曜日</a:t>
            </a:r>
            <a:endParaRPr lang="en-US" altLang="ja-JP" dirty="0"/>
          </a:p>
          <a:p>
            <a:r>
              <a:rPr kumimoji="1" lang="ja-JP" altLang="en-US" dirty="0"/>
              <a:t>ホテルオークラ</a:t>
            </a:r>
            <a:r>
              <a:rPr kumimoji="1" lang="en-US" altLang="ja-JP" dirty="0"/>
              <a:t>JR</a:t>
            </a:r>
            <a:r>
              <a:rPr kumimoji="1" lang="ja-JP" altLang="en-US" dirty="0"/>
              <a:t>ハウステンボス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AA1DCEA-A8A9-F4E8-2116-26A9151BB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37" y="6149106"/>
            <a:ext cx="1167386" cy="438913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5315A3-9E6D-F4BF-BF80-CD0586EE363D}"/>
              </a:ext>
            </a:extLst>
          </p:cNvPr>
          <p:cNvGrpSpPr/>
          <p:nvPr/>
        </p:nvGrpSpPr>
        <p:grpSpPr>
          <a:xfrm>
            <a:off x="388713" y="236637"/>
            <a:ext cx="10058307" cy="2469354"/>
            <a:chOff x="388713" y="236637"/>
            <a:chExt cx="10058307" cy="246935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E0196053-0629-DC4F-C657-F1AE38D48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13" y="236637"/>
              <a:ext cx="7286847" cy="2469354"/>
            </a:xfrm>
            <a:prstGeom prst="rect">
              <a:avLst/>
            </a:prstGeom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37B71B90-68F4-6511-A308-0A4F4E95D5B3}"/>
                </a:ext>
              </a:extLst>
            </p:cNvPr>
            <p:cNvGrpSpPr/>
            <p:nvPr/>
          </p:nvGrpSpPr>
          <p:grpSpPr>
            <a:xfrm>
              <a:off x="3016301" y="1820992"/>
              <a:ext cx="7430719" cy="627320"/>
              <a:chOff x="1062098" y="5654120"/>
              <a:chExt cx="7430719" cy="627320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956E80D3-A68D-CDF2-9F6F-72976C09B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29" t="22242" r="247" b="51065"/>
              <a:stretch/>
            </p:blipFill>
            <p:spPr>
              <a:xfrm>
                <a:off x="1062098" y="5654120"/>
                <a:ext cx="3651567" cy="577704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E105E737-9086-D95F-3501-367F1C55BF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29" t="48935" r="247" b="24371"/>
              <a:stretch/>
            </p:blipFill>
            <p:spPr>
              <a:xfrm>
                <a:off x="4841250" y="5703736"/>
                <a:ext cx="3651567" cy="5777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00243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2948E7-2208-E832-BD1D-DCE77B1100A5}"/>
              </a:ext>
            </a:extLst>
          </p:cNvPr>
          <p:cNvSpPr txBox="1"/>
          <p:nvPr/>
        </p:nvSpPr>
        <p:spPr>
          <a:xfrm>
            <a:off x="844729" y="1044220"/>
            <a:ext cx="57694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CC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衛星クラブ</a:t>
            </a:r>
            <a:r>
              <a:rPr kumimoji="1" lang="ja-JP" altLang="en-US" sz="4400" dirty="0"/>
              <a:t>とは？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68C673-848E-A5A4-D036-987630FF182B}"/>
              </a:ext>
            </a:extLst>
          </p:cNvPr>
          <p:cNvSpPr txBox="1"/>
          <p:nvPr/>
        </p:nvSpPr>
        <p:spPr>
          <a:xfrm flipH="1">
            <a:off x="709745" y="2547256"/>
            <a:ext cx="11808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①　月２回の例会　１時間（議長の時間、幹事報告、卓話）</a:t>
            </a:r>
            <a:endParaRPr kumimoji="1"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②　例会時間は午後６時以降の１時間、食事なし。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③　年齢制限無し。</a:t>
            </a:r>
            <a:endParaRPr kumimoji="1"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④　会費は人頭分担金＋</a:t>
            </a:r>
            <a:r>
              <a:rPr lang="en-US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α</a:t>
            </a:r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＝年額約６万円、会員数</a:t>
            </a:r>
            <a:r>
              <a:rPr lang="en-US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8</a:t>
            </a:r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名以上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⑤　正式のロータリアン。親クラブの正式会員</a:t>
            </a:r>
            <a:endParaRPr kumimoji="1"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⑥　いつでも好きなロータリークラブに移籍可能。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⑦　</a:t>
            </a:r>
            <a:r>
              <a:rPr kumimoji="1" lang="en-US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RC</a:t>
            </a:r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退会者歓迎。ロータリーの楽しみ方</a:t>
            </a:r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を伝授。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⑧　ロータリーの地区・国際大会・交流、奉仕活動参加</a:t>
            </a:r>
            <a:endParaRPr lang="en-US" altLang="ja-JP" sz="28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⑨　佐賀長崎（第</a:t>
            </a:r>
            <a:r>
              <a:rPr kumimoji="1" lang="en-US" altLang="ja-JP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2740</a:t>
            </a:r>
            <a:r>
              <a:rPr kumimoji="1" lang="ja-JP" altLang="en-US" sz="2800" dirty="0">
                <a:latin typeface="HGS明朝E" panose="02020900000000000000" pitchFamily="18" charset="-128"/>
                <a:ea typeface="HGS明朝E" panose="02020900000000000000" pitchFamily="18" charset="-128"/>
              </a:rPr>
              <a:t>地区）、九州、日本全国、世界と交流</a:t>
            </a:r>
          </a:p>
        </p:txBody>
      </p:sp>
      <p:pic>
        <p:nvPicPr>
          <p:cNvPr id="2050" name="Picture 2" descr="佐世保北フレンドシップロータリー衛星クラブ">
            <a:extLst>
              <a:ext uri="{FF2B5EF4-FFF2-40B4-BE49-F238E27FC236}">
                <a16:creationId xmlns:a16="http://schemas.microsoft.com/office/drawing/2014/main" id="{21D474C7-7634-07CF-D7FC-9A7374F7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6"/>
          <a:stretch/>
        </p:blipFill>
        <p:spPr bwMode="auto">
          <a:xfrm>
            <a:off x="5253719" y="299119"/>
            <a:ext cx="3263358" cy="202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7D07E-7D18-DB79-6061-E49C15069634}"/>
              </a:ext>
            </a:extLst>
          </p:cNvPr>
          <p:cNvSpPr txBox="1"/>
          <p:nvPr/>
        </p:nvSpPr>
        <p:spPr>
          <a:xfrm>
            <a:off x="8773885" y="679749"/>
            <a:ext cx="34027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佐世保フレンドシップ　　　　衛星クラブ</a:t>
            </a:r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会員数１</a:t>
            </a:r>
            <a:r>
              <a:rPr lang="en-US" altLang="ja-JP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名</a:t>
            </a:r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毎月　第２，４月曜日</a:t>
            </a:r>
            <a:endParaRPr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場所；ガバナエレクト事務所</a:t>
            </a:r>
            <a:endParaRPr kumimoji="1" lang="en-US" altLang="ja-JP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（佐世保セントラルホテル側）</a:t>
            </a:r>
            <a:endParaRPr kumimoji="1" lang="ja-JP" altLang="en-US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38CA2B-100C-138C-0055-2F960F557955}"/>
              </a:ext>
            </a:extLst>
          </p:cNvPr>
          <p:cNvSpPr txBox="1"/>
          <p:nvPr/>
        </p:nvSpPr>
        <p:spPr>
          <a:xfrm>
            <a:off x="9046029" y="195943"/>
            <a:ext cx="217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</a:t>
            </a:r>
            <a:r>
              <a:rPr kumimoji="1" lang="en-US" altLang="ja-JP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2740</a:t>
            </a:r>
            <a:r>
              <a:rPr kumimoji="1"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地区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333A756-11D0-5D61-8FF1-F4CBD24BE513}"/>
              </a:ext>
            </a:extLst>
          </p:cNvPr>
          <p:cNvSpPr txBox="1"/>
          <p:nvPr/>
        </p:nvSpPr>
        <p:spPr>
          <a:xfrm>
            <a:off x="5987142" y="1669898"/>
            <a:ext cx="278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まずは見学を！</a:t>
            </a:r>
          </a:p>
        </p:txBody>
      </p:sp>
    </p:spTree>
    <p:extLst>
      <p:ext uri="{BB962C8B-B14F-4D97-AF65-F5344CB8AC3E}">
        <p14:creationId xmlns:p14="http://schemas.microsoft.com/office/powerpoint/2010/main" val="3698154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838AE736-6FE8-823A-11CF-4726FDD4C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446827"/>
              </p:ext>
            </p:extLst>
          </p:nvPr>
        </p:nvGraphicFramePr>
        <p:xfrm>
          <a:off x="182880" y="481611"/>
          <a:ext cx="11606046" cy="575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21">
                  <a:extLst>
                    <a:ext uri="{9D8B030D-6E8A-4147-A177-3AD203B41FA5}">
                      <a16:colId xmlns:a16="http://schemas.microsoft.com/office/drawing/2014/main" val="2493245253"/>
                    </a:ext>
                  </a:extLst>
                </a:gridCol>
                <a:gridCol w="4291503">
                  <a:extLst>
                    <a:ext uri="{9D8B030D-6E8A-4147-A177-3AD203B41FA5}">
                      <a16:colId xmlns:a16="http://schemas.microsoft.com/office/drawing/2014/main" val="2538132709"/>
                    </a:ext>
                  </a:extLst>
                </a:gridCol>
                <a:gridCol w="5692222">
                  <a:extLst>
                    <a:ext uri="{9D8B030D-6E8A-4147-A177-3AD203B41FA5}">
                      <a16:colId xmlns:a16="http://schemas.microsoft.com/office/drawing/2014/main" val="1506698108"/>
                    </a:ext>
                  </a:extLst>
                </a:gridCol>
              </a:tblGrid>
              <a:tr h="53354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（親）ロータリークラブ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　（子）衛星クラブ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624160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例会数</a:t>
                      </a:r>
                      <a:r>
                        <a:rPr kumimoji="1" lang="en-US" altLang="ja-JP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/</a:t>
                      </a:r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　</a:t>
                      </a:r>
                      <a:r>
                        <a:rPr kumimoji="1" lang="en-US" altLang="ja-JP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4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　　　　　</a:t>
                      </a:r>
                      <a:r>
                        <a:rPr kumimoji="1" lang="en-US" altLang="ja-JP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</a:t>
                      </a:r>
                      <a:r>
                        <a:rPr kumimoji="1" lang="ja-JP" altLang="en-US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85919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例会開始時間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</a:t>
                      </a:r>
                      <a:r>
                        <a:rPr kumimoji="1" lang="en-US" altLang="ja-JP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12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時半～</a:t>
                      </a:r>
                      <a:r>
                        <a:rPr kumimoji="1" lang="en-US" altLang="ja-JP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1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時半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</a:t>
                      </a:r>
                      <a:r>
                        <a:rPr kumimoji="1" lang="ja-JP" altLang="en-US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午後</a:t>
                      </a:r>
                      <a:r>
                        <a:rPr kumimoji="1" lang="en-US" altLang="ja-JP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6</a:t>
                      </a:r>
                      <a:r>
                        <a:rPr kumimoji="1" lang="ja-JP" altLang="en-US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時以降</a:t>
                      </a:r>
                      <a:r>
                        <a:rPr kumimoji="1" lang="en-US" altLang="ja-JP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時間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11373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食事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　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　　　　　</a:t>
                      </a:r>
                      <a:r>
                        <a:rPr kumimoji="1" lang="ja-JP" altLang="en-US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135887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年会費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約</a:t>
                      </a:r>
                      <a:r>
                        <a:rPr kumimoji="1" lang="en-US" altLang="ja-JP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25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　　　</a:t>
                      </a:r>
                      <a:r>
                        <a:rPr kumimoji="1" lang="ja-JP" altLang="en-US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約６万円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504617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資格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正式ロータリアン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　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正式ロータリアン（移籍可）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017377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必要会員数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</a:t>
                      </a:r>
                      <a:r>
                        <a:rPr kumimoji="1" lang="en-US" altLang="ja-JP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20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名以上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　　　</a:t>
                      </a:r>
                      <a:r>
                        <a:rPr kumimoji="1" lang="en-US" altLang="ja-JP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</a:t>
                      </a:r>
                      <a:r>
                        <a:rPr kumimoji="1" lang="ja-JP" altLang="en-US" sz="2400" dirty="0">
                          <a:highlight>
                            <a:srgbClr val="FFFF00"/>
                          </a:highlight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名以上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07435"/>
                  </a:ext>
                </a:extLst>
              </a:tr>
              <a:tr h="250543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年齢制限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　無（成人）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　無（成人）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847363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活動内容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親睦と奉仕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親睦と奉仕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813987"/>
                  </a:ext>
                </a:extLst>
              </a:tr>
              <a:tr h="59569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加盟申請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　　　　国際ロータリー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　　　</a:t>
                      </a:r>
                      <a:r>
                        <a:rPr kumimoji="1" lang="ja-JP" altLang="en-US" sz="2400" dirty="0">
                          <a:latin typeface="HGP創英ﾌﾟﾚｾﾞﾝｽEB" panose="02020800000000000000" pitchFamily="18" charset="-128"/>
                          <a:ea typeface="HGP創英ﾌﾟﾚｾﾞﾝｽEB" panose="02020800000000000000" pitchFamily="18" charset="-128"/>
                        </a:rPr>
                        <a:t>　国際ロータリー</a:t>
                      </a:r>
                      <a:r>
                        <a:rPr kumimoji="1" lang="ja-JP" altLang="en-US" sz="24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日本本部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405016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65D8180-F33D-A629-813E-93F5B7A261DF}"/>
              </a:ext>
            </a:extLst>
          </p:cNvPr>
          <p:cNvSpPr txBox="1"/>
          <p:nvPr/>
        </p:nvSpPr>
        <p:spPr>
          <a:xfrm>
            <a:off x="2720108" y="6376389"/>
            <a:ext cx="7740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会員数</a:t>
            </a:r>
            <a:r>
              <a:rPr kumimoji="1" lang="ja-JP" altLang="en-US" sz="2400" dirty="0"/>
              <a:t>は衛星クラブ員数に</a:t>
            </a:r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親クラブに合算</a:t>
            </a:r>
            <a:r>
              <a:rPr kumimoji="1" lang="ja-JP" altLang="en-US" sz="2400" dirty="0"/>
              <a:t>＝</a:t>
            </a:r>
            <a:r>
              <a:rPr kumimoji="1"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会員数増加</a:t>
            </a:r>
          </a:p>
        </p:txBody>
      </p:sp>
    </p:spTree>
    <p:extLst>
      <p:ext uri="{BB962C8B-B14F-4D97-AF65-F5344CB8AC3E}">
        <p14:creationId xmlns:p14="http://schemas.microsoft.com/office/powerpoint/2010/main" val="236564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32841" y="30289"/>
            <a:ext cx="4940615" cy="1166418"/>
          </a:xfrm>
          <a:prstGeom prst="rect">
            <a:avLst/>
          </a:prstGeom>
          <a:gradFill>
            <a:gsLst>
              <a:gs pos="0">
                <a:srgbClr val="F9DFEE"/>
              </a:gs>
              <a:gs pos="100000">
                <a:srgbClr val="F4BEE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700" dirty="0"/>
              <a:t>。</a:t>
            </a:r>
            <a:endParaRPr lang="en-US" altLang="ja-JP" sz="2700" dirty="0"/>
          </a:p>
          <a:p>
            <a:r>
              <a:rPr lang="ja-JP" altLang="en-US" sz="3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解決法</a:t>
            </a:r>
            <a:r>
              <a:rPr lang="ja-JP" altLang="en-US" sz="3700" dirty="0"/>
              <a:t>は</a:t>
            </a:r>
            <a:r>
              <a:rPr lang="ja-JP" altLang="en-US" sz="37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衛星クラブ</a:t>
            </a:r>
            <a:r>
              <a:rPr lang="ja-JP" altLang="en-US" sz="3700" dirty="0"/>
              <a:t>です</a:t>
            </a:r>
            <a:r>
              <a:rPr lang="ja-JP" altLang="en-US" sz="2700" dirty="0"/>
              <a:t>。</a:t>
            </a:r>
          </a:p>
          <a:p>
            <a:endParaRPr lang="ja-JP" altLang="en-US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3832060" y="1194628"/>
            <a:ext cx="1751100" cy="1243952"/>
          </a:xfrm>
          <a:prstGeom prst="wedgeRoundRectCallout">
            <a:avLst>
              <a:gd name="adj1" fmla="val -67642"/>
              <a:gd name="adj2" fmla="val 33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これは</a:t>
            </a:r>
            <a:endParaRPr lang="en-US" altLang="ja-JP" sz="2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2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グッド・アイデア</a:t>
            </a:r>
          </a:p>
        </p:txBody>
      </p:sp>
      <p:pic>
        <p:nvPicPr>
          <p:cNvPr id="1026" name="Picture 2" descr="D:\ロータリークラブ\地区クラブ奉仕、拡大・増強委員会\地区研修協議会\'20-21のための地区研修協議会\illust66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51" y="235431"/>
            <a:ext cx="1368152" cy="12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7841458" y="579883"/>
            <a:ext cx="1731198" cy="648072"/>
          </a:xfrm>
          <a:prstGeom prst="wedgeRoundRectCallout">
            <a:avLst>
              <a:gd name="adj1" fmla="val 61453"/>
              <a:gd name="adj2" fmla="val -49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退職</a:t>
            </a:r>
            <a:r>
              <a:rPr lang="ja-JP" altLang="en-US" dirty="0">
                <a:solidFill>
                  <a:schemeClr val="tx1"/>
                </a:solidFill>
              </a:rPr>
              <a:t>したから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退会するね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8158106" y="1402473"/>
            <a:ext cx="1819673" cy="648072"/>
          </a:xfrm>
          <a:prstGeom prst="wedgeRoundRectCallout">
            <a:avLst>
              <a:gd name="adj1" fmla="val 60391"/>
              <a:gd name="adj2" fmla="val -433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歳を取ったから</a:t>
            </a:r>
            <a:r>
              <a:rPr lang="ja-JP" altLang="en-US" dirty="0">
                <a:solidFill>
                  <a:schemeClr val="tx1"/>
                </a:solidFill>
              </a:rPr>
              <a:t>退会するね</a:t>
            </a:r>
          </a:p>
        </p:txBody>
      </p:sp>
      <p:pic>
        <p:nvPicPr>
          <p:cNvPr id="1027" name="Picture 3" descr="D:\ロータリークラブ\地区クラブ奉仕、拡大・増強委員会\地区研修協議会\'20-21のための地区研修協議会\illust38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48" y="3207261"/>
            <a:ext cx="964110" cy="13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10154187" y="4217360"/>
            <a:ext cx="1872208" cy="648072"/>
          </a:xfrm>
          <a:prstGeom prst="wedgeRoundRectCallout">
            <a:avLst>
              <a:gd name="adj1" fmla="val -56449"/>
              <a:gd name="adj2" fmla="val -262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忙しいから退会するね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6903300" y="4855503"/>
            <a:ext cx="1872208" cy="648072"/>
          </a:xfrm>
          <a:prstGeom prst="wedgeRoundRectCallout">
            <a:avLst>
              <a:gd name="adj1" fmla="val 60391"/>
              <a:gd name="adj2" fmla="val -433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忙しいから入会は無理</a:t>
            </a:r>
            <a:r>
              <a:rPr lang="en-US" altLang="ja-JP" dirty="0">
                <a:solidFill>
                  <a:schemeClr val="tx1"/>
                </a:solidFill>
              </a:rPr>
              <a:t>!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ロータリークラブ\地区クラブ奉仕、拡大・増強委員会\地区研修協議会\'20-21のための地区研修協議会\illust41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60" y="5136097"/>
            <a:ext cx="1022596" cy="12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6613852" y="5733256"/>
            <a:ext cx="1858617" cy="913607"/>
          </a:xfrm>
          <a:prstGeom prst="wedgeRoundRectCallout">
            <a:avLst>
              <a:gd name="adj1" fmla="val 71086"/>
              <a:gd name="adj2" fmla="val -2700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時間も、金もない</a:t>
            </a:r>
            <a:r>
              <a:rPr lang="ja-JP" altLang="en-US" dirty="0">
                <a:solidFill>
                  <a:schemeClr val="tx1"/>
                </a:solidFill>
              </a:rPr>
              <a:t>から入会は無理</a:t>
            </a:r>
          </a:p>
        </p:txBody>
      </p:sp>
      <p:pic>
        <p:nvPicPr>
          <p:cNvPr id="1030" name="Picture 6" descr="D:\ロータリークラブ\地区クラブ奉仕、拡大・増強委員会\地区研修協議会\'20-21のための地区研修協議会\illust418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49" y="3919628"/>
            <a:ext cx="990480" cy="15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吹き出し 17"/>
          <p:cNvSpPr/>
          <p:nvPr/>
        </p:nvSpPr>
        <p:spPr>
          <a:xfrm>
            <a:off x="8105571" y="2322389"/>
            <a:ext cx="1872208" cy="648072"/>
          </a:xfrm>
          <a:prstGeom prst="wedgeRoundRectCallout">
            <a:avLst>
              <a:gd name="adj1" fmla="val 29131"/>
              <a:gd name="adj2" fmla="val 965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忙しいから</a:t>
            </a:r>
            <a:r>
              <a:rPr lang="ja-JP" altLang="en-US" dirty="0">
                <a:solidFill>
                  <a:schemeClr val="tx1"/>
                </a:solidFill>
              </a:rPr>
              <a:t>例会出席できない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04900" y="533456"/>
            <a:ext cx="11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お年寄り</a:t>
            </a:r>
            <a:endParaRPr lang="en-US" altLang="ja-JP" dirty="0"/>
          </a:p>
          <a:p>
            <a:r>
              <a:rPr lang="en-US" altLang="ja-JP" dirty="0"/>
              <a:t>Old R-an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81574" y="46273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働き盛り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51367" y="639085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若者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80946" y="5511075"/>
            <a:ext cx="231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子息</a:t>
            </a:r>
          </a:p>
        </p:txBody>
      </p:sp>
      <p:sp>
        <p:nvSpPr>
          <p:cNvPr id="23" name="角丸四角形吹き出し 22"/>
          <p:cNvSpPr/>
          <p:nvPr/>
        </p:nvSpPr>
        <p:spPr>
          <a:xfrm>
            <a:off x="4261492" y="4436725"/>
            <a:ext cx="1872208" cy="648072"/>
          </a:xfrm>
          <a:prstGeom prst="wedgeRoundRectCallout">
            <a:avLst>
              <a:gd name="adj1" fmla="val -59056"/>
              <a:gd name="adj2" fmla="val -49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親父と</a:t>
            </a: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同じ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RC</a:t>
            </a: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はいや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  <a:endParaRPr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4100440" y="5306590"/>
            <a:ext cx="1872208" cy="1069684"/>
          </a:xfrm>
          <a:prstGeom prst="wedgeRoundRectCallout">
            <a:avLst>
              <a:gd name="adj1" fmla="val -59588"/>
              <a:gd name="adj2" fmla="val -356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RAC</a:t>
            </a:r>
            <a:r>
              <a:rPr lang="ja-JP" altLang="en-US" dirty="0">
                <a:solidFill>
                  <a:schemeClr val="tx1"/>
                </a:solidFill>
              </a:rPr>
              <a:t>を卒業後ロータリーとも</a:t>
            </a:r>
            <a:r>
              <a:rPr lang="ja-JP" altLang="en-US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縁が切れた</a:t>
            </a:r>
            <a:r>
              <a:rPr lang="ja-JP" altLang="en-US" dirty="0">
                <a:solidFill>
                  <a:schemeClr val="tx1"/>
                </a:solidFill>
              </a:rPr>
              <a:t>なー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4446" y="252777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ロータリアン</a:t>
            </a:r>
          </a:p>
          <a:p>
            <a:r>
              <a:rPr lang="en-US" altLang="ja-JP" dirty="0"/>
              <a:t>(</a:t>
            </a:r>
            <a:r>
              <a:rPr lang="ja-JP" altLang="en-US" dirty="0"/>
              <a:t>増強委員長</a:t>
            </a:r>
            <a:r>
              <a:rPr lang="en-US" altLang="ja-JP" dirty="0"/>
              <a:t>)</a:t>
            </a:r>
            <a:endParaRPr lang="ja-JP" altLang="en-US" dirty="0"/>
          </a:p>
        </p:txBody>
      </p:sp>
      <p:cxnSp>
        <p:nvCxnSpPr>
          <p:cNvPr id="22" name="直線コネクタ 21"/>
          <p:cNvCxnSpPr>
            <a:cxnSpLocks/>
          </p:cNvCxnSpPr>
          <p:nvPr/>
        </p:nvCxnSpPr>
        <p:spPr>
          <a:xfrm flipV="1">
            <a:off x="2361186" y="3673707"/>
            <a:ext cx="1437714" cy="450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cxnSpLocks/>
          </p:cNvCxnSpPr>
          <p:nvPr/>
        </p:nvCxnSpPr>
        <p:spPr>
          <a:xfrm flipV="1">
            <a:off x="3670020" y="2578255"/>
            <a:ext cx="1903436" cy="110615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D7CF8595-0981-242E-E6B9-17D71A3FE2C1}"/>
              </a:ext>
            </a:extLst>
          </p:cNvPr>
          <p:cNvSpPr/>
          <p:nvPr/>
        </p:nvSpPr>
        <p:spPr>
          <a:xfrm>
            <a:off x="10213087" y="5325408"/>
            <a:ext cx="1978913" cy="902990"/>
          </a:xfrm>
          <a:prstGeom prst="wedgeRectCallout">
            <a:avLst>
              <a:gd name="adj1" fmla="val -67488"/>
              <a:gd name="adj2" fmla="val -218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ロタリークラブ入会は</a:t>
            </a:r>
            <a:r>
              <a:rPr kumimoji="1"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ハードルが高い</a:t>
            </a:r>
            <a:r>
              <a:rPr kumimoji="1" lang="en-US" altLang="ja-JP" dirty="0">
                <a:solidFill>
                  <a:schemeClr val="tx1"/>
                </a:solidFill>
              </a:rPr>
              <a:t>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C04F01B0-67A3-7068-A1E1-7FBF3AA2B121}"/>
              </a:ext>
            </a:extLst>
          </p:cNvPr>
          <p:cNvSpPr/>
          <p:nvPr/>
        </p:nvSpPr>
        <p:spPr>
          <a:xfrm>
            <a:off x="10089570" y="1617748"/>
            <a:ext cx="2102430" cy="2565954"/>
          </a:xfrm>
          <a:prstGeom prst="cloudCallout">
            <a:avLst>
              <a:gd name="adj1" fmla="val -63666"/>
              <a:gd name="adj2" fmla="val 28495"/>
            </a:avLst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社員をロータリーに入れて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社会勉強</a:t>
            </a:r>
            <a:r>
              <a:rPr kumimoji="1" lang="ja-JP" altLang="en-US" dirty="0"/>
              <a:t>させたいが、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金・時間のゆとりがない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E3F919A-E124-AD35-A820-BF8100CFF3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26" y="4783485"/>
            <a:ext cx="1452808" cy="1976699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77CD6ED0-3DBA-F5F5-FE89-37650C74BA5E}"/>
              </a:ext>
            </a:extLst>
          </p:cNvPr>
          <p:cNvSpPr/>
          <p:nvPr/>
        </p:nvSpPr>
        <p:spPr>
          <a:xfrm>
            <a:off x="2710543" y="4800600"/>
            <a:ext cx="297083" cy="596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A06C09-5FE2-369E-C4F8-3D281B6E8930}"/>
              </a:ext>
            </a:extLst>
          </p:cNvPr>
          <p:cNvSpPr txBox="1"/>
          <p:nvPr/>
        </p:nvSpPr>
        <p:spPr>
          <a:xfrm>
            <a:off x="2707175" y="6233043"/>
            <a:ext cx="13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若手社員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D56F4D51-F657-EAD3-3CC8-3744D25B693E}"/>
              </a:ext>
            </a:extLst>
          </p:cNvPr>
          <p:cNvSpPr/>
          <p:nvPr/>
        </p:nvSpPr>
        <p:spPr>
          <a:xfrm>
            <a:off x="120191" y="5115665"/>
            <a:ext cx="1355920" cy="1349783"/>
          </a:xfrm>
          <a:prstGeom prst="cloudCallout">
            <a:avLst>
              <a:gd name="adj1" fmla="val 93946"/>
              <a:gd name="adj2" fmla="val 7004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3F17EAE-27DF-06CE-D82F-4C613B9AAF83}"/>
              </a:ext>
            </a:extLst>
          </p:cNvPr>
          <p:cNvSpPr txBox="1"/>
          <p:nvPr/>
        </p:nvSpPr>
        <p:spPr>
          <a:xfrm flipH="1">
            <a:off x="312003" y="5266729"/>
            <a:ext cx="121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ビジネスに範囲</a:t>
            </a:r>
            <a:r>
              <a:rPr kumimoji="1" lang="ja-JP" altLang="en-US" dirty="0"/>
              <a:t>を広げたい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E61E0AEE-CD9C-B4C6-F05D-281C0292E709}"/>
              </a:ext>
            </a:extLst>
          </p:cNvPr>
          <p:cNvSpPr/>
          <p:nvPr/>
        </p:nvSpPr>
        <p:spPr>
          <a:xfrm>
            <a:off x="48495" y="3349241"/>
            <a:ext cx="1823848" cy="1560215"/>
          </a:xfrm>
          <a:prstGeom prst="cloudCallout">
            <a:avLst>
              <a:gd name="adj1" fmla="val 53988"/>
              <a:gd name="adj2" fmla="val 58231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仕事以外に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趣味や友人</a:t>
            </a:r>
            <a:r>
              <a:rPr lang="ja-JP" altLang="en-US" dirty="0"/>
              <a:t>は欲しい</a:t>
            </a:r>
            <a:endParaRPr kumimoji="1" lang="ja-JP" altLang="en-US" dirty="0"/>
          </a:p>
        </p:txBody>
      </p:sp>
      <p:pic>
        <p:nvPicPr>
          <p:cNvPr id="19" name="Picture 2" descr="各種資料｜2022-23年度 国際ロータリー第2650地区 公式サイト">
            <a:extLst>
              <a:ext uri="{FF2B5EF4-FFF2-40B4-BE49-F238E27FC236}">
                <a16:creationId xmlns:a16="http://schemas.microsoft.com/office/drawing/2014/main" id="{4E009AC1-1C14-DCD3-2937-95299B0C1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1" b="7083"/>
          <a:stretch/>
        </p:blipFill>
        <p:spPr bwMode="auto">
          <a:xfrm>
            <a:off x="195931" y="1335106"/>
            <a:ext cx="1751100" cy="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99EA4D4A-9B51-9029-86BF-C382E02CF32A}"/>
              </a:ext>
            </a:extLst>
          </p:cNvPr>
          <p:cNvSpPr txBox="1">
            <a:spLocks/>
          </p:cNvSpPr>
          <p:nvPr/>
        </p:nvSpPr>
        <p:spPr>
          <a:xfrm>
            <a:off x="4113083" y="3459429"/>
            <a:ext cx="4435669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悩みは全て解決します　</a:t>
            </a:r>
            <a:endParaRPr lang="ja-JP" altLang="en-US" sz="33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7702969-FFB6-3583-45BB-476B87DB9AE9}"/>
              </a:ext>
            </a:extLst>
          </p:cNvPr>
          <p:cNvCxnSpPr>
            <a:cxnSpLocks/>
          </p:cNvCxnSpPr>
          <p:nvPr/>
        </p:nvCxnSpPr>
        <p:spPr>
          <a:xfrm flipH="1" flipV="1">
            <a:off x="274935" y="2195179"/>
            <a:ext cx="2173284" cy="154592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7B3DEA2-481D-8A12-B296-77EC6BAE5327}"/>
              </a:ext>
            </a:extLst>
          </p:cNvPr>
          <p:cNvCxnSpPr/>
          <p:nvPr/>
        </p:nvCxnSpPr>
        <p:spPr>
          <a:xfrm>
            <a:off x="2438955" y="3932084"/>
            <a:ext cx="2404" cy="27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図 42">
            <a:extLst>
              <a:ext uri="{FF2B5EF4-FFF2-40B4-BE49-F238E27FC236}">
                <a16:creationId xmlns:a16="http://schemas.microsoft.com/office/drawing/2014/main" id="{0816F162-874D-B190-04FC-FEF6D7E8C3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6" b="943"/>
          <a:stretch/>
        </p:blipFill>
        <p:spPr>
          <a:xfrm>
            <a:off x="1868026" y="1396721"/>
            <a:ext cx="1554163" cy="1810584"/>
          </a:xfrm>
          <a:prstGeom prst="rect">
            <a:avLst/>
          </a:prstGeom>
        </p:spPr>
      </p:pic>
      <p:pic>
        <p:nvPicPr>
          <p:cNvPr id="6" name="Picture 2" descr="女の人のイラスト｜人｜素材のプチッチ">
            <a:extLst>
              <a:ext uri="{FF2B5EF4-FFF2-40B4-BE49-F238E27FC236}">
                <a16:creationId xmlns:a16="http://schemas.microsoft.com/office/drawing/2014/main" id="{4B7A9329-C81F-7A79-C42A-FF93519FE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69" y="2079043"/>
            <a:ext cx="852996" cy="12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思考の吹き出し: 雲形 19">
            <a:extLst>
              <a:ext uri="{FF2B5EF4-FFF2-40B4-BE49-F238E27FC236}">
                <a16:creationId xmlns:a16="http://schemas.microsoft.com/office/drawing/2014/main" id="{5CB290C3-DD80-EE39-829F-996763A88124}"/>
              </a:ext>
            </a:extLst>
          </p:cNvPr>
          <p:cNvSpPr/>
          <p:nvPr/>
        </p:nvSpPr>
        <p:spPr>
          <a:xfrm>
            <a:off x="6096000" y="402771"/>
            <a:ext cx="1689563" cy="153458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私もロータリーへ</a:t>
            </a:r>
            <a:r>
              <a:rPr kumimoji="1" lang="ja-JP" altLang="en-US" dirty="0">
                <a:solidFill>
                  <a:schemeClr val="tx1"/>
                </a:solidFill>
              </a:rPr>
              <a:t>入りたい</a:t>
            </a:r>
          </a:p>
        </p:txBody>
      </p:sp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A5754DB1-86EA-8025-509B-49F1B244F656}"/>
              </a:ext>
            </a:extLst>
          </p:cNvPr>
          <p:cNvSpPr/>
          <p:nvPr/>
        </p:nvSpPr>
        <p:spPr>
          <a:xfrm>
            <a:off x="203162" y="2106117"/>
            <a:ext cx="1560303" cy="1080615"/>
          </a:xfrm>
          <a:prstGeom prst="wedgeEllipseCallout">
            <a:avLst>
              <a:gd name="adj1" fmla="val 79253"/>
              <a:gd name="adj2" fmla="val -108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91445CD-54EB-8CB8-A86A-B1B92EDD2BEF}"/>
              </a:ext>
            </a:extLst>
          </p:cNvPr>
          <p:cNvSpPr txBox="1"/>
          <p:nvPr/>
        </p:nvSpPr>
        <p:spPr>
          <a:xfrm flipH="1">
            <a:off x="399588" y="2172192"/>
            <a:ext cx="133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すぐ</a:t>
            </a:r>
            <a:r>
              <a:rPr kumimoji="1" lang="ja-JP" altLang="en-US" dirty="0">
                <a:solidFill>
                  <a:srgbClr val="FFFF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エレクト事務所</a:t>
            </a: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</a:t>
            </a:r>
            <a:endParaRPr kumimoji="1" lang="en-US" altLang="ja-JP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相談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5"/>
    </mc:Choice>
    <mc:Fallback xmlns="">
      <p:transition spd="slow" advTm="6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8" grpId="0" animBg="1"/>
      <p:bldP spid="9" grpId="0"/>
      <p:bldP spid="11" grpId="0"/>
      <p:bldP spid="14" grpId="0"/>
      <p:bldP spid="16" grpId="0"/>
      <p:bldP spid="23" grpId="0" animBg="1"/>
      <p:bldP spid="2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衛星クラブで課題解決!!【ガバナー月信3月号】 - YouTube">
            <a:extLst>
              <a:ext uri="{FF2B5EF4-FFF2-40B4-BE49-F238E27FC236}">
                <a16:creationId xmlns:a16="http://schemas.microsoft.com/office/drawing/2014/main" id="{A0A1A55D-AFC9-D9EE-457A-EE09586D3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2" y="2322472"/>
            <a:ext cx="5818910" cy="32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54AC5BA-1D12-5888-89C9-11340EB6FF5C}"/>
              </a:ext>
            </a:extLst>
          </p:cNvPr>
          <p:cNvSpPr txBox="1"/>
          <p:nvPr/>
        </p:nvSpPr>
        <p:spPr>
          <a:xfrm>
            <a:off x="886691" y="932828"/>
            <a:ext cx="104186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0" i="0" dirty="0">
                <a:effectLst/>
                <a:latin typeface="Arial" panose="020B0604020202020204" pitchFamily="34" charset="0"/>
              </a:rPr>
              <a:t>国際ロータリー第</a:t>
            </a:r>
            <a:r>
              <a:rPr lang="en-US" altLang="ja-JP" sz="3600" b="0" i="0" dirty="0">
                <a:effectLst/>
                <a:latin typeface="Arial" panose="020B0604020202020204" pitchFamily="34" charset="0"/>
              </a:rPr>
              <a:t>2580</a:t>
            </a:r>
            <a:r>
              <a:rPr lang="ja-JP" altLang="en-US" sz="3600" b="0" i="0" dirty="0">
                <a:effectLst/>
                <a:latin typeface="Arial" panose="020B0604020202020204" pitchFamily="34" charset="0"/>
              </a:rPr>
              <a:t>地区 </a:t>
            </a:r>
            <a:r>
              <a:rPr lang="en-US" altLang="ja-JP" sz="3600" b="0" i="0" dirty="0">
                <a:effectLst/>
                <a:latin typeface="Arial" panose="020B0604020202020204" pitchFamily="34" charset="0"/>
              </a:rPr>
              <a:t>YouTube</a:t>
            </a:r>
            <a:r>
              <a:rPr lang="ja-JP" altLang="en-US" sz="3600" b="0" i="0" dirty="0">
                <a:effectLst/>
                <a:latin typeface="Arial" panose="020B0604020202020204" pitchFamily="34" charset="0"/>
              </a:rPr>
              <a:t>チャンネル</a:t>
            </a:r>
            <a:endParaRPr lang="ja-JP" altLang="en-US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0B1598-3606-C8B8-BA85-984A40166342}"/>
              </a:ext>
            </a:extLst>
          </p:cNvPr>
          <p:cNvSpPr txBox="1"/>
          <p:nvPr/>
        </p:nvSpPr>
        <p:spPr>
          <a:xfrm>
            <a:off x="4114799" y="1579159"/>
            <a:ext cx="247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（東京・沖縄地区）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76DA9F-86B1-D4DC-E892-2A1DE96158F9}"/>
              </a:ext>
            </a:extLst>
          </p:cNvPr>
          <p:cNvSpPr txBox="1"/>
          <p:nvPr/>
        </p:nvSpPr>
        <p:spPr>
          <a:xfrm>
            <a:off x="8049491" y="4282680"/>
            <a:ext cx="27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PDG</a:t>
            </a:r>
            <a:r>
              <a:rPr kumimoji="1"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若林英博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603580-1A04-1957-EDD9-FAC5D7DB3EA7}"/>
              </a:ext>
            </a:extLst>
          </p:cNvPr>
          <p:cNvSpPr txBox="1"/>
          <p:nvPr/>
        </p:nvSpPr>
        <p:spPr>
          <a:xfrm>
            <a:off x="2348344" y="5844716"/>
            <a:ext cx="749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ロータリー後継者育成、</a:t>
            </a:r>
            <a:r>
              <a: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DEI</a:t>
            </a:r>
            <a:endParaRPr kumimoji="1"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960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74FA86D-21D8-34CE-5007-F6DD00CEDD5D}"/>
              </a:ext>
            </a:extLst>
          </p:cNvPr>
          <p:cNvSpPr txBox="1"/>
          <p:nvPr/>
        </p:nvSpPr>
        <p:spPr>
          <a:xfrm>
            <a:off x="1538748" y="2861186"/>
            <a:ext cx="892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/>
              <a:t>ご清聴ありがとうございました。</a:t>
            </a:r>
            <a:endParaRPr kumimoji="1" lang="ja-JP" altLang="en-US" sz="4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3DF754C-4A24-5430-6222-67B7605BD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44" y="5757025"/>
            <a:ext cx="2210217" cy="83099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856690B-116A-0060-7A87-C8F4F06D6138}"/>
              </a:ext>
            </a:extLst>
          </p:cNvPr>
          <p:cNvGrpSpPr/>
          <p:nvPr/>
        </p:nvGrpSpPr>
        <p:grpSpPr>
          <a:xfrm>
            <a:off x="388714" y="236637"/>
            <a:ext cx="5377906" cy="1320297"/>
            <a:chOff x="388713" y="236637"/>
            <a:chExt cx="10058307" cy="2469354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66D9889-A411-5E11-7517-FE63D53A2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713" y="236637"/>
              <a:ext cx="7286847" cy="2469354"/>
            </a:xfrm>
            <a:prstGeom prst="rect">
              <a:avLst/>
            </a:prstGeom>
          </p:spPr>
        </p:pic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632CAB3-5421-6304-110E-8DEEC51B39F1}"/>
                </a:ext>
              </a:extLst>
            </p:cNvPr>
            <p:cNvGrpSpPr/>
            <p:nvPr/>
          </p:nvGrpSpPr>
          <p:grpSpPr>
            <a:xfrm>
              <a:off x="3016301" y="1820992"/>
              <a:ext cx="7430719" cy="627320"/>
              <a:chOff x="1062098" y="5654120"/>
              <a:chExt cx="7430719" cy="627320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7FF0FC42-6903-8A76-F633-CB534386D5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29" t="22242" r="247" b="51065"/>
              <a:stretch/>
            </p:blipFill>
            <p:spPr>
              <a:xfrm>
                <a:off x="1062098" y="5654120"/>
                <a:ext cx="3651567" cy="577704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D2C1A381-2CB2-F6CA-09F2-D9951A1197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29" t="48935" r="247" b="24371"/>
              <a:stretch/>
            </p:blipFill>
            <p:spPr>
              <a:xfrm>
                <a:off x="4841250" y="5703736"/>
                <a:ext cx="3651567" cy="57770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0182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E2DE0E-3C41-9D54-D572-3364199E268E}"/>
              </a:ext>
            </a:extLst>
          </p:cNvPr>
          <p:cNvSpPr txBox="1"/>
          <p:nvPr/>
        </p:nvSpPr>
        <p:spPr>
          <a:xfrm>
            <a:off x="736846" y="701337"/>
            <a:ext cx="1004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クラブ運営における最重要事項　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組織規程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66430A-B605-8F83-932C-F3213B51A234}"/>
              </a:ext>
            </a:extLst>
          </p:cNvPr>
          <p:cNvSpPr txBox="1"/>
          <p:nvPr/>
        </p:nvSpPr>
        <p:spPr>
          <a:xfrm flipH="1">
            <a:off x="529701" y="1890944"/>
            <a:ext cx="1113259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①　</a:t>
            </a:r>
            <a:r>
              <a:rPr kumimoji="1" lang="ja-JP" altLang="en-US" sz="24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「国際ロータリー　テーマ」と「地区目標」</a:t>
            </a:r>
            <a:r>
              <a:rPr kumimoji="1" lang="ja-JP" altLang="en-US" sz="2400" dirty="0"/>
              <a:t>の実行は</a:t>
            </a:r>
            <a:r>
              <a:rPr kumimoji="1"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義務でなく推奨</a:t>
            </a:r>
            <a:r>
              <a:rPr kumimoji="1" lang="ja-JP" altLang="en-US" sz="2400" dirty="0"/>
              <a:t>で</a:t>
            </a:r>
            <a:r>
              <a:rPr lang="ja-JP" altLang="en-US" sz="2400" dirty="0"/>
              <a:t>す。</a:t>
            </a:r>
            <a:endParaRPr lang="en-US" altLang="ja-JP" sz="2400" dirty="0"/>
          </a:p>
          <a:p>
            <a:r>
              <a:rPr kumimoji="1" lang="ja-JP" altLang="en-US" sz="2400" dirty="0"/>
              <a:t>②　理由；各クラブには</a:t>
            </a:r>
            <a:r>
              <a:rPr kumimoji="1"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自治権</a:t>
            </a:r>
            <a:r>
              <a:rPr kumimoji="1" lang="ja-JP" altLang="en-US" sz="2400" dirty="0"/>
              <a:t>があり、</a:t>
            </a:r>
            <a:r>
              <a:rPr kumimoji="1" lang="en-US" altLang="ja-JP" sz="2400" dirty="0"/>
              <a:t>RI</a:t>
            </a:r>
            <a:r>
              <a:rPr kumimoji="1" lang="ja-JP" altLang="en-US" sz="2400" dirty="0"/>
              <a:t>とクラブは</a:t>
            </a:r>
            <a:r>
              <a:rPr kumimoji="1" lang="ja-JP" altLang="en-US" sz="24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対等な立場</a:t>
            </a:r>
            <a:r>
              <a:rPr kumimoji="1" lang="ja-JP" altLang="en-US" sz="2400" dirty="0"/>
              <a:t>です。</a:t>
            </a:r>
            <a:endParaRPr kumimoji="1" lang="en-US" altLang="ja-JP" sz="2400" dirty="0"/>
          </a:p>
          <a:p>
            <a:r>
              <a:rPr lang="ja-JP" altLang="en-US" sz="2400" dirty="0"/>
              <a:t>③　各クラブにはクラブ定款と</a:t>
            </a:r>
            <a:r>
              <a:rPr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クラブ細則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があり、これには従わなければなりません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dirty="0"/>
              <a:t>④　</a:t>
            </a:r>
            <a:r>
              <a:rPr kumimoji="1" lang="ja-JP" altLang="en-US" sz="2400" u="sng" dirty="0">
                <a:highlight>
                  <a:srgbClr val="00FFFF"/>
                </a:highlight>
              </a:rPr>
              <a:t>もし、</a:t>
            </a:r>
            <a:r>
              <a:rPr kumimoji="1" lang="en-US" altLang="ja-JP" sz="2400" u="sng" dirty="0">
                <a:highlight>
                  <a:srgbClr val="00FFFF"/>
                </a:highlight>
              </a:rPr>
              <a:t>RI</a:t>
            </a:r>
            <a:r>
              <a:rPr lang="ja-JP" altLang="en-US" sz="2400" u="sng" dirty="0">
                <a:highlight>
                  <a:srgbClr val="00FFFF"/>
                </a:highlight>
              </a:rPr>
              <a:t>や地区の年度方針と異なるクラブ運営方針を行う場合</a:t>
            </a:r>
            <a:r>
              <a:rPr lang="ja-JP" altLang="en-US" sz="2400" dirty="0"/>
              <a:t>は</a:t>
            </a:r>
            <a:endParaRPr lang="en-US" altLang="ja-JP" sz="2400" dirty="0"/>
          </a:p>
          <a:p>
            <a:r>
              <a:rPr lang="ja-JP" altLang="en-US" sz="2400" dirty="0"/>
              <a:t>　　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クラブ協議会とガバナー公式訪問時</a:t>
            </a:r>
            <a:r>
              <a:rPr lang="ja-JP" altLang="en-US" sz="2400" dirty="0"/>
              <a:t>に</a:t>
            </a:r>
            <a:r>
              <a:rPr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クラブ細則と一致する範囲内である</a:t>
            </a:r>
            <a:endParaRPr lang="en-US" altLang="ja-JP" sz="2400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ことを説明</a:t>
            </a:r>
            <a:r>
              <a:rPr lang="ja-JP" altLang="en-US" sz="2400" dirty="0"/>
              <a:t>してください。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クラブ細則が変更されず</a:t>
            </a:r>
            <a:r>
              <a:rPr lang="ja-JP" altLang="en-US" sz="2400" dirty="0"/>
              <a:t>、クラブ運営方針が</a:t>
            </a:r>
            <a:endParaRPr lang="en-US" altLang="ja-JP" sz="2400" dirty="0"/>
          </a:p>
          <a:p>
            <a:r>
              <a:rPr lang="ja-JP" altLang="en-US" sz="2400" dirty="0"/>
              <a:t>　　なされる場合はその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クラブ運営方針は無効</a:t>
            </a:r>
            <a:r>
              <a:rPr lang="ja-JP" altLang="en-US" sz="2400" dirty="0"/>
              <a:t>となります。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⑤</a:t>
            </a:r>
            <a:r>
              <a:rPr kumimoji="1" lang="ja-JP" altLang="en-US" sz="2400" dirty="0"/>
              <a:t>　新年度クラブ事業計画を作成する時、</a:t>
            </a:r>
            <a:r>
              <a:rPr kumimoji="1"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クラブ細則の変更する必要</a:t>
            </a:r>
            <a:r>
              <a:rPr kumimoji="1" lang="ja-JP" altLang="en-US" sz="2400" dirty="0"/>
              <a:t>があ</a:t>
            </a:r>
            <a:endParaRPr kumimoji="1" lang="en-US" altLang="ja-JP" sz="2400" dirty="0"/>
          </a:p>
          <a:p>
            <a:r>
              <a:rPr lang="ja-JP" altLang="en-US" sz="2400" dirty="0"/>
              <a:t>　　</a:t>
            </a:r>
            <a:r>
              <a:rPr kumimoji="1" lang="ja-JP" altLang="en-US" sz="2400" dirty="0"/>
              <a:t>るか？ないか？の</a:t>
            </a:r>
            <a:r>
              <a:rPr kumimoji="1" lang="ja-JP" altLang="en-US" sz="24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チェック</a:t>
            </a:r>
            <a:r>
              <a:rPr kumimoji="1" lang="ja-JP" altLang="en-US" sz="2400" dirty="0"/>
              <a:t>を必ずしてください。</a:t>
            </a:r>
            <a:endParaRPr kumimoji="1" lang="en-US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4670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BB4ED4-2125-3BDA-A582-D995936386E9}"/>
              </a:ext>
            </a:extLst>
          </p:cNvPr>
          <p:cNvSpPr txBox="1"/>
          <p:nvPr/>
        </p:nvSpPr>
        <p:spPr>
          <a:xfrm>
            <a:off x="665827" y="593883"/>
            <a:ext cx="11097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国際ロータリー第</a:t>
            </a:r>
            <a:r>
              <a:rPr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2740</a:t>
            </a:r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地区</a:t>
            </a:r>
            <a:r>
              <a:rPr lang="en-US" altLang="ja-JP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2022‐2023</a:t>
            </a:r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年度ガバナー緒方信行</a:t>
            </a:r>
            <a:endParaRPr kumimoji="1" lang="ja-JP" altLang="en-US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930A1B-96F7-4A0C-4DCF-2A42707F85C7}"/>
              </a:ext>
            </a:extLst>
          </p:cNvPr>
          <p:cNvSpPr txBox="1"/>
          <p:nvPr/>
        </p:nvSpPr>
        <p:spPr>
          <a:xfrm>
            <a:off x="665827" y="1500711"/>
            <a:ext cx="1109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地区運営方針</a:t>
            </a:r>
            <a:r>
              <a:rPr kumimoji="1" lang="ja-JP" altLang="en-US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「継続と改革の理想的なバランス」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63C60E2-3267-70AA-3AED-A469ADB03A82}"/>
              </a:ext>
            </a:extLst>
          </p:cNvPr>
          <p:cNvSpPr txBox="1"/>
          <p:nvPr/>
        </p:nvSpPr>
        <p:spPr>
          <a:xfrm>
            <a:off x="1020933" y="2428153"/>
            <a:ext cx="1081300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①　デジタル化、情報の共有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②　</a:t>
            </a:r>
            <a:r>
              <a:rPr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DEI</a:t>
            </a:r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の推進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③　</a:t>
            </a:r>
            <a:r>
              <a:rPr kumimoji="1"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RLI</a:t>
            </a:r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委員会の推進と活動</a:t>
            </a:r>
            <a:r>
              <a:rPr kumimoji="1" lang="ja-JP" altLang="en-US" sz="2800" dirty="0">
                <a:solidFill>
                  <a:srgbClr val="00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</a:t>
            </a:r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④　</a:t>
            </a:r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戦略委員会の推進と充実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⑤　ロータリー・ファミリーの設立</a:t>
            </a:r>
            <a:r>
              <a:rPr kumimoji="1" lang="ja-JP" altLang="en-US" sz="2800" dirty="0">
                <a:solidFill>
                  <a:srgbClr val="00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</a:t>
            </a:r>
            <a:endParaRPr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⑥　</a:t>
            </a:r>
            <a:r>
              <a:rPr kumimoji="1"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IM</a:t>
            </a:r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の開催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⑦　</a:t>
            </a:r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地区戦略委員会継続事業</a:t>
            </a:r>
            <a:r>
              <a:rPr kumimoji="1" lang="ja-JP" altLang="en-US" sz="3200" dirty="0">
                <a:solidFill>
                  <a:srgbClr val="00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</a:t>
            </a:r>
            <a:r>
              <a:rPr kumimoji="1"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r>
              <a:rPr kumimoji="1"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ポリオ・ディ、ロータリ</a:t>
            </a:r>
            <a:r>
              <a:rPr kumimoji="1" lang="en-US" altLang="ja-JP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―</a:t>
            </a:r>
            <a:r>
              <a:rPr kumimoji="1" lang="ja-JP" altLang="en-US" sz="20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奉仕ディ</a:t>
            </a:r>
            <a:endParaRPr lang="en-US" altLang="ja-JP" sz="20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⑧　</a:t>
            </a:r>
            <a:r>
              <a:rPr lang="ja-JP" altLang="en-US" sz="32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衛星クラブの設立</a:t>
            </a:r>
            <a:r>
              <a:rPr kumimoji="1" lang="ja-JP" altLang="en-US" sz="3200" dirty="0">
                <a:solidFill>
                  <a:srgbClr val="00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</a:t>
            </a:r>
            <a:endParaRPr kumimoji="1" lang="ja-JP" altLang="en-US" sz="32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pic>
        <p:nvPicPr>
          <p:cNvPr id="4" name="Picture 2" descr="レトロな桜のスタンプ風イラストセット">
            <a:extLst>
              <a:ext uri="{FF2B5EF4-FFF2-40B4-BE49-F238E27FC236}">
                <a16:creationId xmlns:a16="http://schemas.microsoft.com/office/drawing/2014/main" id="{0DA3F5E9-728A-943C-281E-B4E9E09A9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633" r="78401" b="65401"/>
          <a:stretch/>
        </p:blipFill>
        <p:spPr bwMode="auto">
          <a:xfrm>
            <a:off x="751396" y="5033816"/>
            <a:ext cx="397030" cy="4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レトロな桜のスタンプ風イラストセット">
            <a:extLst>
              <a:ext uri="{FF2B5EF4-FFF2-40B4-BE49-F238E27FC236}">
                <a16:creationId xmlns:a16="http://schemas.microsoft.com/office/drawing/2014/main" id="{D60AE2F8-9B74-2B4D-FAC5-1440F831F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633" r="78401" b="65401"/>
          <a:stretch/>
        </p:blipFill>
        <p:spPr bwMode="auto">
          <a:xfrm>
            <a:off x="787909" y="5562255"/>
            <a:ext cx="397030" cy="47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レトロな桜のスタンプ風イラストセット">
            <a:extLst>
              <a:ext uri="{FF2B5EF4-FFF2-40B4-BE49-F238E27FC236}">
                <a16:creationId xmlns:a16="http://schemas.microsoft.com/office/drawing/2014/main" id="{EDD00201-3427-CB93-205B-B6CC2F9D5E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633" r="78401" b="65401"/>
          <a:stretch/>
        </p:blipFill>
        <p:spPr bwMode="auto">
          <a:xfrm>
            <a:off x="787907" y="4222229"/>
            <a:ext cx="397031" cy="47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896C00-1B38-5ED4-A56D-875DF69FD6F4}"/>
              </a:ext>
            </a:extLst>
          </p:cNvPr>
          <p:cNvSpPr txBox="1"/>
          <p:nvPr/>
        </p:nvSpPr>
        <p:spPr>
          <a:xfrm>
            <a:off x="7048869" y="3613212"/>
            <a:ext cx="3941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〇他地区との共同事業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F8C59EA-A599-9AA3-EE87-FD658E1DEF5C}"/>
              </a:ext>
            </a:extLst>
          </p:cNvPr>
          <p:cNvCxnSpPr>
            <a:cxnSpLocks/>
          </p:cNvCxnSpPr>
          <p:nvPr/>
        </p:nvCxnSpPr>
        <p:spPr>
          <a:xfrm>
            <a:off x="5548544" y="3429000"/>
            <a:ext cx="1597979" cy="415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7C91846-94DB-B8A6-3FC8-00BB7C95FF6E}"/>
              </a:ext>
            </a:extLst>
          </p:cNvPr>
          <p:cNvCxnSpPr>
            <a:cxnSpLocks/>
          </p:cNvCxnSpPr>
          <p:nvPr/>
        </p:nvCxnSpPr>
        <p:spPr>
          <a:xfrm flipH="1">
            <a:off x="5956916" y="3950036"/>
            <a:ext cx="1189607" cy="381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8B559F27-E565-2E7D-C660-05C5439D780D}"/>
              </a:ext>
            </a:extLst>
          </p:cNvPr>
          <p:cNvCxnSpPr>
            <a:cxnSpLocks/>
          </p:cNvCxnSpPr>
          <p:nvPr/>
        </p:nvCxnSpPr>
        <p:spPr>
          <a:xfrm flipH="1">
            <a:off x="6551719" y="3985534"/>
            <a:ext cx="692460" cy="96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0023679-9426-247C-AD56-14F5906AEEE9}"/>
              </a:ext>
            </a:extLst>
          </p:cNvPr>
          <p:cNvCxnSpPr>
            <a:cxnSpLocks/>
          </p:cNvCxnSpPr>
          <p:nvPr/>
        </p:nvCxnSpPr>
        <p:spPr>
          <a:xfrm flipH="1">
            <a:off x="5060272" y="3985534"/>
            <a:ext cx="2183907" cy="1527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FB7B713-7B02-7062-3948-7D99A3038263}"/>
              </a:ext>
            </a:extLst>
          </p:cNvPr>
          <p:cNvSpPr/>
          <p:nvPr/>
        </p:nvSpPr>
        <p:spPr>
          <a:xfrm>
            <a:off x="275208" y="2370337"/>
            <a:ext cx="10617693" cy="38937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B4A827F-736B-A82E-2C3D-2BD9901D1010}"/>
              </a:ext>
            </a:extLst>
          </p:cNvPr>
          <p:cNvSpPr/>
          <p:nvPr/>
        </p:nvSpPr>
        <p:spPr>
          <a:xfrm>
            <a:off x="665827" y="1500711"/>
            <a:ext cx="9792068" cy="613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27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34A7240-06BC-60AE-F25B-2DB02C71196A}"/>
              </a:ext>
            </a:extLst>
          </p:cNvPr>
          <p:cNvSpPr txBox="1"/>
          <p:nvPr/>
        </p:nvSpPr>
        <p:spPr>
          <a:xfrm>
            <a:off x="1282889" y="490898"/>
            <a:ext cx="9990161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　デジタル化、情報の共有</a:t>
            </a:r>
            <a:r>
              <a:rPr kumimoji="1" lang="ja-JP" altLang="en-US" sz="4000" dirty="0">
                <a:latin typeface="+mn-ea"/>
              </a:rPr>
              <a:t>（</a:t>
            </a:r>
            <a:r>
              <a:rPr kumimoji="1" lang="ja-JP" altLang="en-US" sz="4000" dirty="0"/>
              <a:t>継続と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改革</a:t>
            </a:r>
            <a:r>
              <a:rPr kumimoji="1" lang="ja-JP" altLang="en-US" sz="4000" dirty="0"/>
              <a:t>）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en-US" altLang="ja-JP" sz="2800" dirty="0"/>
              <a:t>   </a:t>
            </a:r>
          </a:p>
          <a:p>
            <a:r>
              <a:rPr kumimoji="1" lang="en-US" altLang="ja-JP" sz="2800" dirty="0"/>
              <a:t>    </a:t>
            </a:r>
            <a:r>
              <a:rPr kumimoji="1" lang="ja-JP" altLang="en-US" sz="2800" dirty="0"/>
              <a:t>１）</a:t>
            </a:r>
            <a:r>
              <a:rPr kumimoji="1" lang="en-US" altLang="ja-JP" sz="2800" u="sng" dirty="0"/>
              <a:t>My Rotary</a:t>
            </a:r>
            <a:r>
              <a:rPr lang="ja-JP" altLang="en-US" sz="2800" u="sng" dirty="0"/>
              <a:t>登録</a:t>
            </a:r>
            <a:r>
              <a:rPr kumimoji="1" lang="ja-JP" altLang="en-US" sz="2800" u="sng" dirty="0"/>
              <a:t>と</a:t>
            </a:r>
            <a:r>
              <a:rPr kumimoji="1" lang="ja-JP" altLang="en-US" sz="2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情報</a:t>
            </a:r>
            <a:r>
              <a:rPr kumimoji="1" lang="ja-JP" altLang="en-US" sz="2800" u="sng" dirty="0"/>
              <a:t>収集</a:t>
            </a:r>
            <a:endParaRPr kumimoji="1" lang="en-US" altLang="ja-JP" sz="2800" u="sng" dirty="0"/>
          </a:p>
          <a:p>
            <a:r>
              <a:rPr lang="ja-JP" altLang="en-US" sz="2800" dirty="0"/>
              <a:t>　    クラブ管理委員会</a:t>
            </a:r>
            <a:endParaRPr lang="en-US" altLang="ja-JP" sz="2800" dirty="0"/>
          </a:p>
          <a:p>
            <a:r>
              <a:rPr kumimoji="1" lang="ja-JP" altLang="en-US" sz="2800" dirty="0"/>
              <a:t>　　クラブ情報委員会</a:t>
            </a:r>
            <a:r>
              <a:rPr lang="ja-JP" altLang="en-US" sz="2800" dirty="0"/>
              <a:t>（</a:t>
            </a:r>
            <a:r>
              <a:rPr lang="ja-JP" altLang="en-US" sz="2800" dirty="0">
                <a:highlight>
                  <a:srgbClr val="FFFF00"/>
                </a:highlight>
              </a:rPr>
              <a:t>審議会報告・</a:t>
            </a:r>
            <a:r>
              <a:rPr lang="en-US" altLang="ja-JP" sz="2800" dirty="0">
                <a:highlight>
                  <a:srgbClr val="FFFF00"/>
                </a:highlight>
              </a:rPr>
              <a:t>RI/</a:t>
            </a:r>
            <a:r>
              <a:rPr lang="ja-JP" altLang="en-US" sz="2800" dirty="0">
                <a:highlight>
                  <a:srgbClr val="FFFF00"/>
                </a:highlight>
              </a:rPr>
              <a:t>クラブ理事会報告</a:t>
            </a:r>
            <a:r>
              <a:rPr lang="ja-JP" altLang="en-US" sz="2800" dirty="0"/>
              <a:t>）</a:t>
            </a:r>
            <a:endParaRPr kumimoji="1" lang="en-US" altLang="ja-JP" sz="2800" dirty="0"/>
          </a:p>
          <a:p>
            <a:r>
              <a:rPr lang="ja-JP" altLang="en-US" sz="2800" dirty="0"/>
              <a:t>　　クラブ幹事（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幹事</a:t>
            </a:r>
            <a:r>
              <a:rPr lang="ja-JP" altLang="en-US" sz="2800" dirty="0"/>
              <a:t>報告）　</a:t>
            </a:r>
            <a:endParaRPr lang="en-US" altLang="ja-JP" sz="2800" dirty="0"/>
          </a:p>
          <a:p>
            <a:r>
              <a:rPr kumimoji="1" lang="en-US" altLang="ja-JP" sz="2800" dirty="0"/>
              <a:t>    </a:t>
            </a:r>
            <a:r>
              <a:rPr kumimoji="1" lang="ja-JP" altLang="en-US" sz="2800" dirty="0"/>
              <a:t>２）</a:t>
            </a:r>
            <a:r>
              <a:rPr kumimoji="1" lang="en-US" altLang="ja-JP" sz="2800" dirty="0"/>
              <a:t> </a:t>
            </a:r>
            <a:r>
              <a:rPr kumimoji="1" lang="en-US" altLang="ja-JP" sz="2800" u="sng" dirty="0"/>
              <a:t>ZOOM </a:t>
            </a:r>
            <a:r>
              <a:rPr kumimoji="1" lang="ja-JP" altLang="en-US" sz="2800" u="sng" dirty="0"/>
              <a:t>利用</a:t>
            </a:r>
            <a:r>
              <a:rPr lang="ja-JP" altLang="en-US" sz="2800" u="sng" dirty="0"/>
              <a:t>　セミナー、例会外部卓話</a:t>
            </a:r>
            <a:endParaRPr lang="en-US" altLang="ja-JP" sz="2800" u="sng" dirty="0"/>
          </a:p>
          <a:p>
            <a:r>
              <a:rPr lang="ja-JP" altLang="en-US" sz="2800" dirty="0"/>
              <a:t>　　クラブプログラム委員会（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奉仕理念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r>
              <a:rPr lang="ja-JP" altLang="en-US" sz="2800" dirty="0"/>
              <a:t>　　クラブ管理委員会</a:t>
            </a:r>
            <a:endParaRPr lang="en-US" altLang="ja-JP" sz="2800" dirty="0"/>
          </a:p>
          <a:p>
            <a:r>
              <a:rPr kumimoji="1" lang="ja-JP" altLang="en-US" sz="2800" dirty="0"/>
              <a:t>    ３）</a:t>
            </a:r>
            <a:r>
              <a:rPr kumimoji="1" lang="ja-JP" altLang="en-US" sz="2800" u="sng" dirty="0"/>
              <a:t>紙情報の削減</a:t>
            </a:r>
            <a:endParaRPr kumimoji="1" lang="en-US" altLang="ja-JP" sz="2800" u="sng" dirty="0"/>
          </a:p>
          <a:p>
            <a:r>
              <a:rPr lang="ja-JP" altLang="en-US" sz="2800" dirty="0"/>
              <a:t>　　クラブ会計、クラブ管理委員会</a:t>
            </a:r>
            <a:endParaRPr kumimoji="1" lang="en-US" altLang="ja-JP" sz="2800" dirty="0"/>
          </a:p>
          <a:p>
            <a:endParaRPr lang="en-US" altLang="ja-JP" sz="3200" dirty="0"/>
          </a:p>
          <a:p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27688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103EA94-13E4-B68F-4B0D-50A10FF164AD}"/>
              </a:ext>
            </a:extLst>
          </p:cNvPr>
          <p:cNvSpPr txBox="1"/>
          <p:nvPr/>
        </p:nvSpPr>
        <p:spPr>
          <a:xfrm>
            <a:off x="2213212" y="441076"/>
            <a:ext cx="70251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　</a:t>
            </a:r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DEI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の推進　（</a:t>
            </a:r>
            <a:r>
              <a:rPr kumimoji="1" lang="ja-JP" altLang="en-US" sz="4000" dirty="0"/>
              <a:t>継続と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改革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783D27-C020-6509-0EA2-62A290ECB3AD}"/>
              </a:ext>
            </a:extLst>
          </p:cNvPr>
          <p:cNvSpPr txBox="1"/>
          <p:nvPr/>
        </p:nvSpPr>
        <p:spPr>
          <a:xfrm>
            <a:off x="2213212" y="1521304"/>
            <a:ext cx="74926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　</a:t>
            </a:r>
            <a:r>
              <a:rPr kumimoji="1" lang="en-US" altLang="ja-JP" sz="2800" u="sng" dirty="0"/>
              <a:t>DEI</a:t>
            </a:r>
            <a:r>
              <a:rPr kumimoji="1" lang="ja-JP" altLang="en-US" sz="2800" u="sng" dirty="0"/>
              <a:t>のテーマによる</a:t>
            </a:r>
            <a:r>
              <a:rPr kumimoji="1" lang="ja-JP" altLang="en-US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クラブ・フォーラム</a:t>
            </a:r>
            <a:endParaRPr kumimoji="1" lang="en-US" altLang="ja-JP" sz="2800" u="sng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/>
              <a:t>　　　</a:t>
            </a:r>
            <a:r>
              <a:rPr kumimoji="1" lang="ja-JP" altLang="en-US" sz="2800" dirty="0"/>
              <a:t>プログラム委員会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745EC2-976F-B3FC-AEB8-90B1215EB18B}"/>
              </a:ext>
            </a:extLst>
          </p:cNvPr>
          <p:cNvSpPr txBox="1"/>
          <p:nvPr/>
        </p:nvSpPr>
        <p:spPr>
          <a:xfrm>
            <a:off x="2213212" y="2702482"/>
            <a:ext cx="9996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　</a:t>
            </a:r>
            <a:r>
              <a: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RLI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委員会の推進と活動　（継続</a:t>
            </a:r>
            <a:r>
              <a:rPr kumimoji="1" lang="ja-JP" altLang="en-US" sz="4000" dirty="0"/>
              <a:t>と改革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　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2E8B71-740D-5042-C6C7-867F7188AB55}"/>
              </a:ext>
            </a:extLst>
          </p:cNvPr>
          <p:cNvSpPr txBox="1"/>
          <p:nvPr/>
        </p:nvSpPr>
        <p:spPr>
          <a:xfrm>
            <a:off x="2213211" y="3663810"/>
            <a:ext cx="98515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１）</a:t>
            </a:r>
            <a:r>
              <a:rPr kumimoji="1" lang="ja-JP" altLang="en-US" sz="2800" dirty="0"/>
              <a:t>　</a:t>
            </a:r>
            <a:r>
              <a:rPr kumimoji="1" lang="ja-JP" altLang="en-US" sz="2800" u="sng" dirty="0"/>
              <a:t>地区</a:t>
            </a:r>
            <a:r>
              <a:rPr kumimoji="1" lang="en-US" altLang="ja-JP" sz="2800" u="sng" dirty="0"/>
              <a:t>RLI</a:t>
            </a:r>
            <a:r>
              <a:rPr kumimoji="1" lang="ja-JP" altLang="en-US" sz="2800" u="sng" dirty="0"/>
              <a:t>セミナー参加</a:t>
            </a:r>
            <a:endParaRPr kumimoji="1" lang="en-US" altLang="ja-JP" sz="2800" u="sng" dirty="0"/>
          </a:p>
          <a:p>
            <a:r>
              <a:rPr lang="ja-JP" altLang="en-US" sz="2800" dirty="0"/>
              <a:t>　　　職業奉仕委員会、社会奉仕委員会、</a:t>
            </a:r>
            <a:endParaRPr lang="en-US" altLang="ja-JP" sz="2800" dirty="0"/>
          </a:p>
          <a:p>
            <a:r>
              <a:rPr kumimoji="1" lang="ja-JP" altLang="en-US" sz="2800" dirty="0"/>
              <a:t>　　　国際奉仕委員会、青少年奉仕委員会</a:t>
            </a:r>
            <a:endParaRPr kumimoji="1" lang="en-US" altLang="ja-JP" sz="2800" dirty="0"/>
          </a:p>
          <a:p>
            <a:r>
              <a:rPr lang="ja-JP" altLang="en-US" sz="2800" dirty="0"/>
              <a:t>２）　</a:t>
            </a:r>
            <a:r>
              <a:rPr lang="ja-JP" altLang="en-US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ファシリテーション形式</a:t>
            </a:r>
            <a:r>
              <a:rPr lang="ja-JP" altLang="en-US" sz="2800" u="sng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の炉辺会合　</a:t>
            </a:r>
            <a:r>
              <a:rPr lang="ja-JP" altLang="en-US" sz="2000" u="sng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ガバナー月信</a:t>
            </a:r>
            <a:r>
              <a:rPr lang="en-US" altLang="ja-JP" sz="2000" u="sng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r>
              <a:rPr lang="ja-JP" altLang="en-US" sz="2000" u="sng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号参照</a:t>
            </a:r>
            <a:endParaRPr lang="en-US" altLang="ja-JP" sz="2000" u="sng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2800" dirty="0"/>
              <a:t>　　　プログラム委員会</a:t>
            </a:r>
            <a:endParaRPr lang="en-US" altLang="ja-JP" sz="2800" dirty="0"/>
          </a:p>
          <a:p>
            <a:r>
              <a:rPr lang="ja-JP" altLang="en-US" sz="2800" dirty="0"/>
              <a:t>３）</a:t>
            </a:r>
            <a:r>
              <a:rPr kumimoji="1" lang="ja-JP" altLang="en-US" sz="2800" dirty="0"/>
              <a:t>　</a:t>
            </a:r>
            <a:r>
              <a:rPr kumimoji="1" lang="ja-JP" altLang="en-US" sz="2800" u="sng" dirty="0"/>
              <a:t>ファシリテーター育成</a:t>
            </a:r>
            <a:r>
              <a:rPr kumimoji="1" lang="ja-JP" altLang="en-US" sz="2800" dirty="0"/>
              <a:t>（各クラブに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名以上）</a:t>
            </a:r>
          </a:p>
        </p:txBody>
      </p:sp>
    </p:spTree>
    <p:extLst>
      <p:ext uri="{BB962C8B-B14F-4D97-AF65-F5344CB8AC3E}">
        <p14:creationId xmlns:p14="http://schemas.microsoft.com/office/powerpoint/2010/main" val="291916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D1D39B-0FA0-643A-6D29-D1D5F906C37F}"/>
              </a:ext>
            </a:extLst>
          </p:cNvPr>
          <p:cNvSpPr txBox="1"/>
          <p:nvPr/>
        </p:nvSpPr>
        <p:spPr>
          <a:xfrm>
            <a:off x="1713755" y="315945"/>
            <a:ext cx="100286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　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戦略委員会の推進と充実　（</a:t>
            </a:r>
            <a:r>
              <a:rPr kumimoji="1" lang="ja-JP" altLang="en-US" sz="4000" dirty="0"/>
              <a:t>継続と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改革）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909FF6-2F9D-0B2B-AA68-E2E8ADADB14D}"/>
              </a:ext>
            </a:extLst>
          </p:cNvPr>
          <p:cNvSpPr txBox="1"/>
          <p:nvPr/>
        </p:nvSpPr>
        <p:spPr>
          <a:xfrm>
            <a:off x="2788692" y="1070436"/>
            <a:ext cx="94033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　</a:t>
            </a:r>
            <a:r>
              <a:rPr lang="ja-JP" altLang="en-US" sz="2800" u="sng" dirty="0"/>
              <a:t>クラブ長期・短期</a:t>
            </a:r>
            <a:r>
              <a:rPr lang="ja-JP" altLang="en-US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クラブ事業計画立案</a:t>
            </a:r>
            <a:r>
              <a:rPr lang="ja-JP" altLang="en-US" sz="2800" u="sng" dirty="0"/>
              <a:t>と実施</a:t>
            </a:r>
            <a:endParaRPr lang="en-US" altLang="ja-JP" sz="2800" u="sng" dirty="0"/>
          </a:p>
          <a:p>
            <a:r>
              <a:rPr lang="ja-JP" altLang="en-US" sz="2800" dirty="0"/>
              <a:t>　　（</a:t>
            </a:r>
            <a:r>
              <a:rPr lang="ja-JP" altLang="en-US" sz="2800" u="sng" dirty="0"/>
              <a:t>次年度初めと</a:t>
            </a:r>
            <a:r>
              <a:rPr lang="en-US" altLang="ja-JP" sz="2800" u="sng" dirty="0"/>
              <a:t>12</a:t>
            </a:r>
            <a:r>
              <a:rPr lang="ja-JP" altLang="en-US" sz="2800" u="sng" dirty="0"/>
              <a:t>月の</a:t>
            </a:r>
            <a:r>
              <a:rPr lang="en-US" altLang="ja-JP" sz="2800" u="sng" dirty="0"/>
              <a:t>2</a:t>
            </a:r>
            <a:r>
              <a:rPr lang="ja-JP" altLang="en-US" sz="2800" u="sng" dirty="0"/>
              <a:t>回）</a:t>
            </a:r>
            <a:endParaRPr lang="en-US" altLang="ja-JP" sz="2800" u="sng" dirty="0"/>
          </a:p>
          <a:p>
            <a:r>
              <a:rPr lang="ja-JP" altLang="en-US" sz="2800" dirty="0"/>
              <a:t>　　　会長・幹事、理事会、クラブ戦略委員会</a:t>
            </a:r>
            <a:endParaRPr kumimoji="1" lang="ja-JP" altLang="en-US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84E842-9AFB-37BB-BA59-F632828BC925}"/>
              </a:ext>
            </a:extLst>
          </p:cNvPr>
          <p:cNvSpPr txBox="1"/>
          <p:nvPr/>
        </p:nvSpPr>
        <p:spPr>
          <a:xfrm>
            <a:off x="1713755" y="2294739"/>
            <a:ext cx="102622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　ロータリー・ファミリーの設立（</a:t>
            </a:r>
            <a:r>
              <a:rPr kumimoji="1" lang="ja-JP" altLang="en-US" sz="4000" dirty="0"/>
              <a:t>継続と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改革</a:t>
            </a:r>
            <a:r>
              <a:rPr kumimoji="1" lang="ja-JP" altLang="en-US" sz="4000" dirty="0"/>
              <a:t>）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97045-DE86-3400-7F1F-87EC3FC9515E}"/>
              </a:ext>
            </a:extLst>
          </p:cNvPr>
          <p:cNvSpPr txBox="1"/>
          <p:nvPr/>
        </p:nvSpPr>
        <p:spPr>
          <a:xfrm>
            <a:off x="2593074" y="3002625"/>
            <a:ext cx="80658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１）</a:t>
            </a:r>
            <a:r>
              <a:rPr kumimoji="1" lang="ja-JP" altLang="en-US" sz="2800" dirty="0"/>
              <a:t>　</a:t>
            </a:r>
            <a:r>
              <a:rPr kumimoji="1" lang="ja-JP" altLang="en-US" sz="2800" u="sng" dirty="0"/>
              <a:t>ロータリーファミリーとの交流</a:t>
            </a:r>
            <a:endParaRPr kumimoji="1" lang="en-US" altLang="ja-JP" sz="2800" u="sng" dirty="0"/>
          </a:p>
          <a:p>
            <a:r>
              <a:rPr kumimoji="1" lang="ja-JP" altLang="en-US" sz="2800" dirty="0"/>
              <a:t>地区インターアクト、地区ロータクト、国際交換学生、米山奨学生、ロータリー財団奨学生、学友との</a:t>
            </a:r>
            <a:r>
              <a:rPr kumimoji="1" lang="ja-JP" altLang="en-US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クラブ内交流</a:t>
            </a:r>
            <a:r>
              <a:rPr kumimoji="1" lang="ja-JP" altLang="en-US" sz="2800" u="sng" dirty="0"/>
              <a:t>（奉仕活動、卓話など） 、　　</a:t>
            </a:r>
            <a:r>
              <a:rPr kumimoji="1" lang="ja-JP" altLang="en-US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各年次大会、</a:t>
            </a:r>
            <a:r>
              <a:rPr kumimoji="1" lang="en-US" altLang="ja-JP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RYLA</a:t>
            </a:r>
            <a:r>
              <a:rPr kumimoji="1" lang="ja-JP" altLang="en-US" sz="2800" u="sng" dirty="0">
                <a:highlight>
                  <a:srgbClr val="FFFF00"/>
                </a:highlight>
              </a:rPr>
              <a:t>参加</a:t>
            </a:r>
            <a:endParaRPr kumimoji="1" lang="en-US" altLang="ja-JP" sz="2800" u="sng" dirty="0">
              <a:highlight>
                <a:srgbClr val="FFFF00"/>
              </a:highlight>
            </a:endParaRPr>
          </a:p>
          <a:p>
            <a:r>
              <a:rPr kumimoji="1" lang="ja-JP" altLang="en-US" sz="2800" dirty="0"/>
              <a:t>　国際青少年委員会、インターアクト委員会</a:t>
            </a:r>
            <a:endParaRPr kumimoji="1" lang="en-US" altLang="ja-JP" sz="2800" dirty="0"/>
          </a:p>
          <a:p>
            <a:r>
              <a:rPr lang="ja-JP" altLang="en-US" sz="2800" dirty="0"/>
              <a:t>　ロータクト委員会、</a:t>
            </a:r>
            <a:r>
              <a:rPr lang="en-US" altLang="ja-JP" sz="2800" dirty="0"/>
              <a:t>RYLA </a:t>
            </a:r>
            <a:r>
              <a:rPr lang="ja-JP" altLang="en-US" sz="2800" dirty="0"/>
              <a:t>委員会、財団委員会</a:t>
            </a:r>
            <a:endParaRPr lang="en-US" altLang="ja-JP" sz="2800" dirty="0"/>
          </a:p>
          <a:p>
            <a:r>
              <a:rPr lang="ja-JP" altLang="en-US" sz="2800" dirty="0"/>
              <a:t>２）</a:t>
            </a:r>
            <a:r>
              <a:rPr kumimoji="1" lang="ja-JP" altLang="en-US" sz="2800" dirty="0"/>
              <a:t>　</a:t>
            </a:r>
            <a:r>
              <a:rPr kumimoji="1" lang="ja-JP" altLang="en-US" sz="2800" u="sng" dirty="0"/>
              <a:t>クラブ内</a:t>
            </a:r>
            <a:r>
              <a:rPr kumimoji="1" lang="ja-JP" altLang="en-US" sz="2800" u="sng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危機管理委員会</a:t>
            </a:r>
            <a:r>
              <a:rPr kumimoji="1" lang="ja-JP" altLang="en-US" sz="2800" u="sng" dirty="0"/>
              <a:t>開催</a:t>
            </a:r>
          </a:p>
        </p:txBody>
      </p:sp>
      <p:pic>
        <p:nvPicPr>
          <p:cNvPr id="2" name="Picture 2" descr="レトロな桜のスタンプ風イラストセット">
            <a:extLst>
              <a:ext uri="{FF2B5EF4-FFF2-40B4-BE49-F238E27FC236}">
                <a16:creationId xmlns:a16="http://schemas.microsoft.com/office/drawing/2014/main" id="{B9F5E8F0-96B6-58D0-AEA5-1DF3A8E891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633" r="78401" b="65401"/>
          <a:stretch/>
        </p:blipFill>
        <p:spPr bwMode="auto">
          <a:xfrm>
            <a:off x="1127273" y="2294739"/>
            <a:ext cx="586482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57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72C026-3EAA-F0E3-7F36-2AF6EF88D334}"/>
              </a:ext>
            </a:extLst>
          </p:cNvPr>
          <p:cNvSpPr txBox="1"/>
          <p:nvPr/>
        </p:nvSpPr>
        <p:spPr>
          <a:xfrm>
            <a:off x="1187356" y="291266"/>
            <a:ext cx="89475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⑥　</a:t>
            </a:r>
            <a:r>
              <a:rPr kumimoji="1"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IM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の開催　　（継続</a:t>
            </a:r>
            <a:r>
              <a:rPr kumimoji="1" lang="ja-JP" altLang="en-US" sz="4000" dirty="0"/>
              <a:t>と改革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55210D-992B-6350-67CE-432734691CB4}"/>
              </a:ext>
            </a:extLst>
          </p:cNvPr>
          <p:cNvSpPr txBox="1"/>
          <p:nvPr/>
        </p:nvSpPr>
        <p:spPr>
          <a:xfrm>
            <a:off x="966148" y="926447"/>
            <a:ext cx="102597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b="0" i="0" u="none" strike="noStrike" baseline="0" dirty="0">
                <a:latin typeface="+mn-ea"/>
              </a:rPr>
              <a:t>ロータリアンの心を磨く、</a:t>
            </a:r>
            <a:r>
              <a:rPr lang="ja-JP" altLang="en-US" sz="2800" b="0" i="0" u="none" strike="noStrike" baseline="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自己研鑽の機会</a:t>
            </a:r>
            <a:r>
              <a:rPr lang="ja-JP" altLang="en-US" sz="2800" b="0" i="0" u="none" strike="noStrike" baseline="0" dirty="0">
                <a:latin typeface="+mn-ea"/>
              </a:rPr>
              <a:t>と</a:t>
            </a:r>
            <a:r>
              <a:rPr lang="ja-JP" altLang="en-US" sz="2800" b="0" i="0" u="none" strike="noStrike" baseline="0" dirty="0">
                <a:latin typeface="+mj-ea"/>
                <a:ea typeface="+mj-ea"/>
              </a:rPr>
              <a:t>して</a:t>
            </a:r>
            <a:r>
              <a:rPr lang="en-US" altLang="ja-JP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IM</a:t>
            </a:r>
            <a:r>
              <a:rPr lang="ja-JP" altLang="en-US" sz="2800" b="0" i="0" u="none" strike="noStrike" baseline="0" dirty="0">
                <a:latin typeface="ＭＳゴシック"/>
              </a:rPr>
              <a:t>がある。　</a:t>
            </a:r>
            <a:r>
              <a:rPr lang="ja-JP" altLang="en-US" sz="2800" b="0" i="0" u="none" strike="noStrike" baseline="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出席</a:t>
            </a:r>
            <a:r>
              <a:rPr lang="ja-JP" altLang="en-US" sz="2800" b="0" i="0" u="none" strike="noStrike" baseline="0" dirty="0">
                <a:highlight>
                  <a:srgbClr val="FFFF00"/>
                </a:highlight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が</a:t>
            </a:r>
            <a:r>
              <a:rPr lang="ja-JP" altLang="en-US" sz="2800" b="0" i="0" u="none" strike="noStrike" baseline="0" dirty="0">
                <a:highlight>
                  <a:srgbClr val="FFFF00"/>
                </a:highligh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強く要請</a:t>
            </a:r>
            <a:r>
              <a:rPr lang="ja-JP" altLang="en-US" sz="2800" b="0" i="0" u="none" strike="noStrike" baseline="0" dirty="0">
                <a:latin typeface="ＭＳゴシック"/>
              </a:rPr>
              <a:t>されています。次年度は各グループに</a:t>
            </a:r>
            <a:r>
              <a:rPr lang="en-US" altLang="ja-JP" sz="2800" b="0" i="0" u="none" strike="noStrike" baseline="0" dirty="0">
                <a:latin typeface="ＭＳゴシック"/>
              </a:rPr>
              <a:t>IM</a:t>
            </a:r>
            <a:r>
              <a:rPr lang="ja-JP" altLang="en-US" sz="2800" dirty="0">
                <a:latin typeface="ＭＳゴシック"/>
              </a:rPr>
              <a:t>開催をお願いします。　ガバナー補佐、担当クラブ理事会</a:t>
            </a:r>
            <a:endParaRPr lang="en-US" altLang="ja-JP" sz="2800" b="0" i="0" u="none" strike="noStrike" baseline="0" dirty="0">
              <a:latin typeface="ＭＳゴシック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1E981B0-CFB7-9B3E-5ABB-52C52F38536D}"/>
              </a:ext>
            </a:extLst>
          </p:cNvPr>
          <p:cNvSpPr txBox="1"/>
          <p:nvPr/>
        </p:nvSpPr>
        <p:spPr>
          <a:xfrm>
            <a:off x="1102506" y="4077199"/>
            <a:ext cx="9117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⑧　衛星クラブの</a:t>
            </a:r>
            <a:r>
              <a:rPr lang="en-US" altLang="ja-JP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つ設立　（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継続</a:t>
            </a:r>
            <a:r>
              <a:rPr kumimoji="1" lang="ja-JP" altLang="en-US" sz="4000" dirty="0"/>
              <a:t>と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改革</a:t>
            </a:r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）</a:t>
            </a:r>
            <a:endParaRPr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E7EECD-BB62-4BF4-973B-DB8816E93311}"/>
              </a:ext>
            </a:extLst>
          </p:cNvPr>
          <p:cNvSpPr txBox="1"/>
          <p:nvPr/>
        </p:nvSpPr>
        <p:spPr>
          <a:xfrm>
            <a:off x="966147" y="4859757"/>
            <a:ext cx="105360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良質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</a:t>
            </a:r>
            <a:r>
              <a:rPr kumimoji="1" lang="ja-JP" altLang="en-US" sz="28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会員を育てる</a:t>
            </a:r>
            <a:r>
              <a:rPr kumimoji="1" lang="ja-JP" altLang="en-US" sz="2800" dirty="0">
                <a:highlight>
                  <a:srgbClr val="00FFFF"/>
                </a:highlight>
              </a:rPr>
              <a:t>、</a:t>
            </a:r>
            <a:r>
              <a:rPr kumimoji="1" lang="ja-JP" altLang="en-US" sz="28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クラブ活性化</a:t>
            </a:r>
            <a:r>
              <a:rPr kumimoji="1" lang="ja-JP" altLang="en-US" sz="2800" dirty="0">
                <a:highlight>
                  <a:srgbClr val="00FFFF"/>
                </a:highlight>
              </a:rPr>
              <a:t>、</a:t>
            </a:r>
            <a:r>
              <a:rPr kumimoji="1" lang="ja-JP" altLang="en-US" sz="2800" dirty="0">
                <a:highlight>
                  <a:srgbClr val="00FFFF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クラブ再生</a:t>
            </a:r>
            <a:r>
              <a:rPr kumimoji="1" lang="ja-JP" altLang="en-US" sz="2800" dirty="0"/>
              <a:t>の会員増強の手段として衛星クラブ設立を自クラブもしくはグループ内クラブと共同して設立する。できれば、各グループ内に</a:t>
            </a:r>
            <a:r>
              <a:rPr kumimoji="1" lang="en-US" altLang="ja-JP" sz="2800" dirty="0"/>
              <a:t>1</a:t>
            </a:r>
            <a:r>
              <a:rPr kumimoji="1" lang="ja-JP" altLang="en-US" sz="2800" dirty="0"/>
              <a:t>か所</a:t>
            </a:r>
            <a:endParaRPr kumimoji="1" lang="en-US" altLang="ja-JP" sz="2800" dirty="0"/>
          </a:p>
          <a:p>
            <a:r>
              <a:rPr lang="ja-JP" altLang="en-US" sz="2800" dirty="0"/>
              <a:t>　</a:t>
            </a: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会員増強委員会</a:t>
            </a:r>
            <a:r>
              <a:rPr lang="ja-JP" altLang="en-US" sz="2800" dirty="0"/>
              <a:t>、クラブ理事会、クラブ</a:t>
            </a:r>
            <a:r>
              <a:rPr lang="en-US" altLang="ja-JP" sz="2800" dirty="0"/>
              <a:t>RYLA </a:t>
            </a:r>
            <a:r>
              <a:rPr lang="ja-JP" altLang="en-US" sz="2800" dirty="0"/>
              <a:t>委員会、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04E89F-1FEB-3446-753E-C29A0DB24217}"/>
              </a:ext>
            </a:extLst>
          </p:cNvPr>
          <p:cNvSpPr txBox="1"/>
          <p:nvPr/>
        </p:nvSpPr>
        <p:spPr>
          <a:xfrm>
            <a:off x="1166315" y="2526382"/>
            <a:ext cx="106623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⑦　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地区戦略委員会継続事業　　（継続</a:t>
            </a:r>
            <a:r>
              <a:rPr kumimoji="1" lang="ja-JP" altLang="en-US" sz="4000" dirty="0"/>
              <a:t>と</a:t>
            </a:r>
            <a:r>
              <a:rPr kumimoji="1" lang="ja-JP" altLang="en-US" sz="4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改革）　</a:t>
            </a:r>
            <a:endParaRPr lang="ja-JP" altLang="en-US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402367E-477C-C543-C9A2-DA8A7BF5AD5D}"/>
              </a:ext>
            </a:extLst>
          </p:cNvPr>
          <p:cNvSpPr txBox="1"/>
          <p:nvPr/>
        </p:nvSpPr>
        <p:spPr>
          <a:xfrm>
            <a:off x="966146" y="3336746"/>
            <a:ext cx="10536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ロータリ</a:t>
            </a:r>
            <a:r>
              <a:rPr kumimoji="1" lang="en-US" altLang="ja-JP" sz="28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―</a:t>
            </a:r>
            <a:r>
              <a:rPr kumimoji="1" lang="ja-JP" altLang="en-US" sz="28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奉仕ディ</a:t>
            </a:r>
            <a:r>
              <a:rPr kumimoji="1" lang="ja-JP" altLang="en-US" sz="2800" dirty="0">
                <a:highlight>
                  <a:srgbClr val="FFFF00"/>
                </a:highlight>
              </a:rPr>
              <a:t>（</a:t>
            </a:r>
            <a:r>
              <a:rPr kumimoji="1" lang="en-US" altLang="ja-JP" sz="2800" dirty="0">
                <a:highlight>
                  <a:srgbClr val="FFFF00"/>
                </a:highlight>
              </a:rPr>
              <a:t>9</a:t>
            </a:r>
            <a:r>
              <a:rPr kumimoji="1" lang="ja-JP" altLang="en-US" sz="2800" dirty="0">
                <a:highlight>
                  <a:srgbClr val="FFFF00"/>
                </a:highlight>
              </a:rPr>
              <a:t>月</a:t>
            </a:r>
            <a:r>
              <a:rPr kumimoji="1" lang="en-US" altLang="ja-JP" sz="2800" dirty="0">
                <a:highlight>
                  <a:srgbClr val="FFFF00"/>
                </a:highlight>
              </a:rPr>
              <a:t>10</a:t>
            </a:r>
            <a:r>
              <a:rPr kumimoji="1" lang="ja-JP" altLang="en-US" sz="2800" dirty="0">
                <a:highlight>
                  <a:srgbClr val="FFFF00"/>
                </a:highlight>
              </a:rPr>
              <a:t>日予定）、</a:t>
            </a:r>
            <a:r>
              <a:rPr kumimoji="1" lang="ja-JP" altLang="en-US" sz="28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ポリオ・ディ</a:t>
            </a:r>
            <a:r>
              <a:rPr kumimoji="1" lang="ja-JP" altLang="en-US" sz="2800" dirty="0">
                <a:highlight>
                  <a:srgbClr val="FFFF00"/>
                </a:highlight>
              </a:rPr>
              <a:t>（</a:t>
            </a:r>
            <a:r>
              <a:rPr kumimoji="1" lang="en-US" altLang="ja-JP" sz="2800" dirty="0">
                <a:highlight>
                  <a:srgbClr val="FFFF00"/>
                </a:highlight>
              </a:rPr>
              <a:t>10</a:t>
            </a:r>
            <a:r>
              <a:rPr kumimoji="1" lang="ja-JP" altLang="en-US" sz="2800" dirty="0">
                <a:highlight>
                  <a:srgbClr val="FFFF00"/>
                </a:highlight>
              </a:rPr>
              <a:t>月</a:t>
            </a:r>
            <a:r>
              <a:rPr kumimoji="1" lang="en-US" altLang="ja-JP" sz="2800" dirty="0">
                <a:highlight>
                  <a:srgbClr val="FFFF00"/>
                </a:highlight>
              </a:rPr>
              <a:t>28</a:t>
            </a:r>
            <a:r>
              <a:rPr kumimoji="1" lang="ja-JP" altLang="en-US" sz="2800" dirty="0">
                <a:highlight>
                  <a:srgbClr val="FFFF00"/>
                </a:highlight>
              </a:rPr>
              <a:t>日予定）</a:t>
            </a:r>
            <a:r>
              <a:rPr kumimoji="1" lang="ja-JP" altLang="en-US" sz="2800" dirty="0"/>
              <a:t>、</a:t>
            </a:r>
            <a:endParaRPr lang="ja-JP" altLang="en-US" sz="2800" dirty="0"/>
          </a:p>
        </p:txBody>
      </p:sp>
      <p:pic>
        <p:nvPicPr>
          <p:cNvPr id="1026" name="Picture 2" descr="レトロな桜のスタンプ風イラストセット">
            <a:extLst>
              <a:ext uri="{FF2B5EF4-FFF2-40B4-BE49-F238E27FC236}">
                <a16:creationId xmlns:a16="http://schemas.microsoft.com/office/drawing/2014/main" id="{98020B1A-7AAD-7A77-7C94-998A3E5FA6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633" r="78401" b="65401"/>
          <a:stretch/>
        </p:blipFill>
        <p:spPr bwMode="auto">
          <a:xfrm>
            <a:off x="567772" y="4002527"/>
            <a:ext cx="586482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レトロな桜のスタンプ風イラストセット">
            <a:extLst>
              <a:ext uri="{FF2B5EF4-FFF2-40B4-BE49-F238E27FC236}">
                <a16:creationId xmlns:a16="http://schemas.microsoft.com/office/drawing/2014/main" id="{CBC8007A-7D60-A3A0-5D99-C2C2CDADE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" t="3633" r="78401" b="65401"/>
          <a:stretch/>
        </p:blipFill>
        <p:spPr bwMode="auto">
          <a:xfrm>
            <a:off x="569169" y="2583732"/>
            <a:ext cx="586482" cy="70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02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657610" y="190963"/>
            <a:ext cx="5061691" cy="720080"/>
          </a:xfrm>
          <a:prstGeom prst="rect">
            <a:avLst/>
          </a:prstGeom>
          <a:gradFill>
            <a:gsLst>
              <a:gs pos="0">
                <a:srgbClr val="F9DFEE"/>
              </a:gs>
              <a:gs pos="100000">
                <a:srgbClr val="F4BEEA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こんなことはありませんか？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18" y="1281807"/>
            <a:ext cx="1152128" cy="1749216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3188456" y="977675"/>
            <a:ext cx="2604291" cy="1243952"/>
          </a:xfrm>
          <a:prstGeom prst="wedgeRoundRectCallout">
            <a:avLst>
              <a:gd name="adj1" fmla="val -67642"/>
              <a:gd name="adj2" fmla="val 331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なかなか会員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が増えないなー</a:t>
            </a:r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クラブ衰退の危機！</a:t>
            </a:r>
          </a:p>
        </p:txBody>
      </p:sp>
      <p:pic>
        <p:nvPicPr>
          <p:cNvPr id="1026" name="Picture 2" descr="D:\ロータリークラブ\地区クラブ奉仕、拡大・増強委員会\地区研修協議会\'20-21のための地区研修協議会\illust66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51" y="235431"/>
            <a:ext cx="1368152" cy="12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角丸四角形吹き出し 7"/>
          <p:cNvSpPr/>
          <p:nvPr/>
        </p:nvSpPr>
        <p:spPr>
          <a:xfrm>
            <a:off x="7841458" y="579883"/>
            <a:ext cx="1731198" cy="648072"/>
          </a:xfrm>
          <a:prstGeom prst="wedgeRoundRectCallout">
            <a:avLst>
              <a:gd name="adj1" fmla="val 61453"/>
              <a:gd name="adj2" fmla="val -498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退職</a:t>
            </a:r>
            <a:r>
              <a:rPr lang="ja-JP" altLang="en-US" dirty="0">
                <a:solidFill>
                  <a:schemeClr val="tx1"/>
                </a:solidFill>
              </a:rPr>
              <a:t>したから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退会するね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8158106" y="1402473"/>
            <a:ext cx="1819673" cy="648072"/>
          </a:xfrm>
          <a:prstGeom prst="wedgeRoundRectCallout">
            <a:avLst>
              <a:gd name="adj1" fmla="val 60391"/>
              <a:gd name="adj2" fmla="val -43321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歳を取ったから</a:t>
            </a:r>
            <a:r>
              <a:rPr lang="ja-JP" altLang="en-US" dirty="0">
                <a:solidFill>
                  <a:schemeClr val="tx1"/>
                </a:solidFill>
              </a:rPr>
              <a:t>退会するね</a:t>
            </a:r>
          </a:p>
        </p:txBody>
      </p:sp>
      <p:pic>
        <p:nvPicPr>
          <p:cNvPr id="1027" name="Picture 3" descr="D:\ロータリークラブ\地区クラブ奉仕、拡大・増強委員会\地区研修協議会\'20-21のための地区研修協議会\illust38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348" y="3207261"/>
            <a:ext cx="964110" cy="13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角丸四角形吹き出し 11"/>
          <p:cNvSpPr/>
          <p:nvPr/>
        </p:nvSpPr>
        <p:spPr>
          <a:xfrm>
            <a:off x="10154187" y="4217360"/>
            <a:ext cx="1872208" cy="648072"/>
          </a:xfrm>
          <a:prstGeom prst="wedgeRoundRectCallout">
            <a:avLst>
              <a:gd name="adj1" fmla="val -56449"/>
              <a:gd name="adj2" fmla="val -262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忙しいから退会するね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6903300" y="4855503"/>
            <a:ext cx="1872208" cy="648072"/>
          </a:xfrm>
          <a:prstGeom prst="wedgeRoundRectCallout">
            <a:avLst>
              <a:gd name="adj1" fmla="val 60391"/>
              <a:gd name="adj2" fmla="val -4332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忙しいから入会は無理</a:t>
            </a:r>
            <a:r>
              <a:rPr lang="en-US" altLang="ja-JP" dirty="0">
                <a:solidFill>
                  <a:schemeClr val="tx1"/>
                </a:solidFill>
              </a:rPr>
              <a:t>!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028" name="Picture 4" descr="D:\ロータリークラブ\地区クラブ奉仕、拡大・増強委員会\地区研修協議会\'20-21のための地区研修協議会\illust41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60" y="5136097"/>
            <a:ext cx="1022596" cy="12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角丸四角形吹き出し 14"/>
          <p:cNvSpPr/>
          <p:nvPr/>
        </p:nvSpPr>
        <p:spPr>
          <a:xfrm>
            <a:off x="6613852" y="5733256"/>
            <a:ext cx="1858617" cy="913607"/>
          </a:xfrm>
          <a:prstGeom prst="wedgeRoundRectCallout">
            <a:avLst>
              <a:gd name="adj1" fmla="val 71086"/>
              <a:gd name="adj2" fmla="val -2700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時間も、金もない</a:t>
            </a:r>
            <a:r>
              <a:rPr lang="ja-JP" altLang="en-US" dirty="0">
                <a:solidFill>
                  <a:schemeClr val="tx1"/>
                </a:solidFill>
              </a:rPr>
              <a:t>から入会は無理</a:t>
            </a:r>
          </a:p>
        </p:txBody>
      </p:sp>
      <p:pic>
        <p:nvPicPr>
          <p:cNvPr id="1030" name="Picture 6" descr="D:\ロータリークラブ\地区クラブ奉仕、拡大・増強委員会\地区研修協議会\'20-21のための地区研修協議会\illust418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49" y="3919628"/>
            <a:ext cx="990480" cy="153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吹き出し 17"/>
          <p:cNvSpPr/>
          <p:nvPr/>
        </p:nvSpPr>
        <p:spPr>
          <a:xfrm>
            <a:off x="8105571" y="2322389"/>
            <a:ext cx="1872208" cy="648072"/>
          </a:xfrm>
          <a:prstGeom prst="wedgeRoundRectCallout">
            <a:avLst>
              <a:gd name="adj1" fmla="val 29131"/>
              <a:gd name="adj2" fmla="val 965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忙しいから</a:t>
            </a:r>
            <a:r>
              <a:rPr lang="ja-JP" altLang="en-US" dirty="0">
                <a:solidFill>
                  <a:schemeClr val="tx1"/>
                </a:solidFill>
              </a:rPr>
              <a:t>例会出席できない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04900" y="533456"/>
            <a:ext cx="118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お年寄り</a:t>
            </a:r>
            <a:endParaRPr lang="en-US" altLang="ja-JP" dirty="0"/>
          </a:p>
          <a:p>
            <a:r>
              <a:rPr lang="en-US" altLang="ja-JP" dirty="0"/>
              <a:t>Old R-an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981574" y="46273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働き盛り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251367" y="639085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若者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80946" y="5511075"/>
            <a:ext cx="231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子息</a:t>
            </a:r>
          </a:p>
        </p:txBody>
      </p:sp>
      <p:sp>
        <p:nvSpPr>
          <p:cNvPr id="23" name="角丸四角形吹き出し 22"/>
          <p:cNvSpPr/>
          <p:nvPr/>
        </p:nvSpPr>
        <p:spPr>
          <a:xfrm>
            <a:off x="4261492" y="4436725"/>
            <a:ext cx="1872208" cy="648072"/>
          </a:xfrm>
          <a:prstGeom prst="wedgeRoundRectCallout">
            <a:avLst>
              <a:gd name="adj1" fmla="val -59056"/>
              <a:gd name="adj2" fmla="val -498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親父と</a:t>
            </a: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同じ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RC</a:t>
            </a:r>
            <a:r>
              <a:rPr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はいや</a:t>
            </a:r>
            <a:r>
              <a:rPr lang="en-US" altLang="ja-JP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!</a:t>
            </a:r>
            <a:endParaRPr lang="ja-JP" altLang="en-US" dirty="0">
              <a:solidFill>
                <a:schemeClr val="tx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角丸四角形吹き出し 23"/>
          <p:cNvSpPr/>
          <p:nvPr/>
        </p:nvSpPr>
        <p:spPr>
          <a:xfrm>
            <a:off x="4169530" y="5182722"/>
            <a:ext cx="1872208" cy="1260609"/>
          </a:xfrm>
          <a:prstGeom prst="wedgeRoundRectCallout">
            <a:avLst>
              <a:gd name="adj1" fmla="val -59588"/>
              <a:gd name="adj2" fmla="val -3565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>
                <a:solidFill>
                  <a:schemeClr val="tx1"/>
                </a:solidFill>
              </a:rPr>
              <a:t>RAC</a:t>
            </a:r>
            <a:r>
              <a:rPr lang="ja-JP" altLang="en-US" dirty="0">
                <a:solidFill>
                  <a:schemeClr val="tx1"/>
                </a:solidFill>
              </a:rPr>
              <a:t>、学友を卒業後ロータリーとも</a:t>
            </a:r>
            <a:r>
              <a:rPr lang="ja-JP" altLang="en-US" dirty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縁が切れた</a:t>
            </a:r>
            <a:r>
              <a:rPr lang="ja-JP" altLang="en-US" dirty="0">
                <a:solidFill>
                  <a:schemeClr val="tx1"/>
                </a:solidFill>
              </a:rPr>
              <a:t>なー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15582" y="304813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ロータリアン</a:t>
            </a:r>
          </a:p>
          <a:p>
            <a:r>
              <a:rPr lang="en-US" altLang="ja-JP" dirty="0"/>
              <a:t>(</a:t>
            </a:r>
            <a:r>
              <a:rPr lang="ja-JP" altLang="en-US" dirty="0"/>
              <a:t>増強委員長</a:t>
            </a:r>
            <a:r>
              <a:rPr lang="en-US" altLang="ja-JP" dirty="0"/>
              <a:t>)</a:t>
            </a:r>
            <a:endParaRPr lang="ja-JP" altLang="en-US" dirty="0"/>
          </a:p>
        </p:txBody>
      </p:sp>
      <p:cxnSp>
        <p:nvCxnSpPr>
          <p:cNvPr id="22" name="直線コネクタ 21"/>
          <p:cNvCxnSpPr>
            <a:cxnSpLocks/>
          </p:cNvCxnSpPr>
          <p:nvPr/>
        </p:nvCxnSpPr>
        <p:spPr>
          <a:xfrm flipV="1">
            <a:off x="2361186" y="3673707"/>
            <a:ext cx="1437714" cy="4508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cxnSpLocks/>
          </p:cNvCxnSpPr>
          <p:nvPr/>
        </p:nvCxnSpPr>
        <p:spPr>
          <a:xfrm flipV="1">
            <a:off x="3798899" y="2195179"/>
            <a:ext cx="2087458" cy="145483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D7CF8595-0981-242E-E6B9-17D71A3FE2C1}"/>
              </a:ext>
            </a:extLst>
          </p:cNvPr>
          <p:cNvSpPr/>
          <p:nvPr/>
        </p:nvSpPr>
        <p:spPr>
          <a:xfrm>
            <a:off x="10213087" y="5325408"/>
            <a:ext cx="1978913" cy="902990"/>
          </a:xfrm>
          <a:prstGeom prst="wedgeRectCallout">
            <a:avLst>
              <a:gd name="adj1" fmla="val -67488"/>
              <a:gd name="adj2" fmla="val -218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ロタリークラブ入会は</a:t>
            </a:r>
            <a:r>
              <a:rPr kumimoji="1" lang="ja-JP" altLang="en-US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ハードルが高い</a:t>
            </a:r>
            <a:r>
              <a:rPr kumimoji="1" lang="en-US" altLang="ja-JP" dirty="0">
                <a:solidFill>
                  <a:schemeClr val="tx1"/>
                </a:solidFill>
              </a:rPr>
              <a:t>』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思考の吹き出し: 雲形 2">
            <a:extLst>
              <a:ext uri="{FF2B5EF4-FFF2-40B4-BE49-F238E27FC236}">
                <a16:creationId xmlns:a16="http://schemas.microsoft.com/office/drawing/2014/main" id="{C04F01B0-67A3-7068-A1E1-7FBF3AA2B121}"/>
              </a:ext>
            </a:extLst>
          </p:cNvPr>
          <p:cNvSpPr/>
          <p:nvPr/>
        </p:nvSpPr>
        <p:spPr>
          <a:xfrm>
            <a:off x="10089570" y="1617748"/>
            <a:ext cx="2102430" cy="2565954"/>
          </a:xfrm>
          <a:prstGeom prst="cloudCallout">
            <a:avLst>
              <a:gd name="adj1" fmla="val -63666"/>
              <a:gd name="adj2" fmla="val 28495"/>
            </a:avLst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社員をロータリーに入れて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社会勉強</a:t>
            </a:r>
            <a:r>
              <a:rPr kumimoji="1" lang="ja-JP" altLang="en-US" dirty="0"/>
              <a:t>させたいが、</a:t>
            </a:r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金・時間のゆとりがない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0E3F919A-E124-AD35-A820-BF8100CFF3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26" y="4783485"/>
            <a:ext cx="1452808" cy="1976699"/>
          </a:xfrm>
          <a:prstGeom prst="rect">
            <a:avLst/>
          </a:prstGeom>
        </p:spPr>
      </p:pic>
      <p:sp>
        <p:nvSpPr>
          <p:cNvPr id="30" name="楕円 29">
            <a:extLst>
              <a:ext uri="{FF2B5EF4-FFF2-40B4-BE49-F238E27FC236}">
                <a16:creationId xmlns:a16="http://schemas.microsoft.com/office/drawing/2014/main" id="{77CD6ED0-3DBA-F5F5-FE89-37650C74BA5E}"/>
              </a:ext>
            </a:extLst>
          </p:cNvPr>
          <p:cNvSpPr/>
          <p:nvPr/>
        </p:nvSpPr>
        <p:spPr>
          <a:xfrm>
            <a:off x="2710543" y="4800600"/>
            <a:ext cx="297083" cy="59675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AA06C09-5FE2-369E-C4F8-3D281B6E8930}"/>
              </a:ext>
            </a:extLst>
          </p:cNvPr>
          <p:cNvSpPr txBox="1"/>
          <p:nvPr/>
        </p:nvSpPr>
        <p:spPr>
          <a:xfrm>
            <a:off x="2707175" y="6233043"/>
            <a:ext cx="131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若手社員</a:t>
            </a:r>
          </a:p>
        </p:txBody>
      </p:sp>
      <p:sp>
        <p:nvSpPr>
          <p:cNvPr id="33" name="思考の吹き出し: 雲形 32">
            <a:extLst>
              <a:ext uri="{FF2B5EF4-FFF2-40B4-BE49-F238E27FC236}">
                <a16:creationId xmlns:a16="http://schemas.microsoft.com/office/drawing/2014/main" id="{D56F4D51-F657-EAD3-3CC8-3744D25B693E}"/>
              </a:ext>
            </a:extLst>
          </p:cNvPr>
          <p:cNvSpPr/>
          <p:nvPr/>
        </p:nvSpPr>
        <p:spPr>
          <a:xfrm>
            <a:off x="120191" y="5115665"/>
            <a:ext cx="1355920" cy="1349783"/>
          </a:xfrm>
          <a:prstGeom prst="cloudCallout">
            <a:avLst>
              <a:gd name="adj1" fmla="val 93946"/>
              <a:gd name="adj2" fmla="val 7004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3F17EAE-27DF-06CE-D82F-4C613B9AAF83}"/>
              </a:ext>
            </a:extLst>
          </p:cNvPr>
          <p:cNvSpPr txBox="1"/>
          <p:nvPr/>
        </p:nvSpPr>
        <p:spPr>
          <a:xfrm flipH="1">
            <a:off x="312003" y="5266729"/>
            <a:ext cx="121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ビジネスに範囲</a:t>
            </a:r>
            <a:r>
              <a:rPr kumimoji="1" lang="ja-JP" altLang="en-US" dirty="0"/>
              <a:t>を広げたい</a:t>
            </a:r>
          </a:p>
        </p:txBody>
      </p:sp>
      <p:sp>
        <p:nvSpPr>
          <p:cNvPr id="35" name="思考の吹き出し: 雲形 34">
            <a:extLst>
              <a:ext uri="{FF2B5EF4-FFF2-40B4-BE49-F238E27FC236}">
                <a16:creationId xmlns:a16="http://schemas.microsoft.com/office/drawing/2014/main" id="{E61E0AEE-CD9C-B4C6-F05D-281C0292E709}"/>
              </a:ext>
            </a:extLst>
          </p:cNvPr>
          <p:cNvSpPr/>
          <p:nvPr/>
        </p:nvSpPr>
        <p:spPr>
          <a:xfrm>
            <a:off x="48495" y="3349241"/>
            <a:ext cx="1823848" cy="1560215"/>
          </a:xfrm>
          <a:prstGeom prst="cloudCallout">
            <a:avLst>
              <a:gd name="adj1" fmla="val 53988"/>
              <a:gd name="adj2" fmla="val 58231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dirty="0"/>
              <a:t>仕事以外に</a:t>
            </a:r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趣味や友人</a:t>
            </a:r>
            <a:r>
              <a:rPr lang="ja-JP" altLang="en-US" dirty="0"/>
              <a:t>は欲しい</a:t>
            </a:r>
            <a:endParaRPr kumimoji="1" lang="ja-JP" altLang="en-US" dirty="0"/>
          </a:p>
        </p:txBody>
      </p:sp>
      <p:pic>
        <p:nvPicPr>
          <p:cNvPr id="19" name="Picture 2" descr="各種資料｜2022-23年度 国際ロータリー第2650地区 公式サイト">
            <a:extLst>
              <a:ext uri="{FF2B5EF4-FFF2-40B4-BE49-F238E27FC236}">
                <a16:creationId xmlns:a16="http://schemas.microsoft.com/office/drawing/2014/main" id="{4E009AC1-1C14-DCD3-2937-95299B0C1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21" b="7083"/>
          <a:stretch/>
        </p:blipFill>
        <p:spPr bwMode="auto">
          <a:xfrm>
            <a:off x="29996" y="1243103"/>
            <a:ext cx="1751100" cy="60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タイトル 1">
            <a:extLst>
              <a:ext uri="{FF2B5EF4-FFF2-40B4-BE49-F238E27FC236}">
                <a16:creationId xmlns:a16="http://schemas.microsoft.com/office/drawing/2014/main" id="{99EA4D4A-9B51-9029-86BF-C382E02CF32A}"/>
              </a:ext>
            </a:extLst>
          </p:cNvPr>
          <p:cNvSpPr txBox="1">
            <a:spLocks/>
          </p:cNvSpPr>
          <p:nvPr/>
        </p:nvSpPr>
        <p:spPr>
          <a:xfrm>
            <a:off x="3898634" y="3445326"/>
            <a:ext cx="4435669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3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こんな人いませんか？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87702969-FFB6-3583-45BB-476B87DB9AE9}"/>
              </a:ext>
            </a:extLst>
          </p:cNvPr>
          <p:cNvCxnSpPr>
            <a:cxnSpLocks/>
          </p:cNvCxnSpPr>
          <p:nvPr/>
        </p:nvCxnSpPr>
        <p:spPr>
          <a:xfrm flipH="1" flipV="1">
            <a:off x="274935" y="2195179"/>
            <a:ext cx="2173284" cy="154592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17B3DEA2-481D-8A12-B296-77EC6BAE5327}"/>
              </a:ext>
            </a:extLst>
          </p:cNvPr>
          <p:cNvCxnSpPr/>
          <p:nvPr/>
        </p:nvCxnSpPr>
        <p:spPr>
          <a:xfrm>
            <a:off x="2438955" y="3932084"/>
            <a:ext cx="2404" cy="27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人の絵 フリー素材 に対する画像結果">
            <a:extLst>
              <a:ext uri="{FF2B5EF4-FFF2-40B4-BE49-F238E27FC236}">
                <a16:creationId xmlns:a16="http://schemas.microsoft.com/office/drawing/2014/main" id="{80722B19-7525-3528-E3BE-1EF3922CC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1" r="-9042" b="998"/>
          <a:stretch/>
        </p:blipFill>
        <p:spPr bwMode="auto">
          <a:xfrm>
            <a:off x="4146741" y="2561131"/>
            <a:ext cx="1854672" cy="85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女の人のイラスト｜人｜素材のプチッチ">
            <a:extLst>
              <a:ext uri="{FF2B5EF4-FFF2-40B4-BE49-F238E27FC236}">
                <a16:creationId xmlns:a16="http://schemas.microsoft.com/office/drawing/2014/main" id="{3A2F588E-F12B-73E2-929F-14FCDF2E0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69" y="2079043"/>
            <a:ext cx="852996" cy="12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思考の吹き出し: 雲形 27">
            <a:extLst>
              <a:ext uri="{FF2B5EF4-FFF2-40B4-BE49-F238E27FC236}">
                <a16:creationId xmlns:a16="http://schemas.microsoft.com/office/drawing/2014/main" id="{943371D7-B4CD-3AF4-85B1-29E699172B7B}"/>
              </a:ext>
            </a:extLst>
          </p:cNvPr>
          <p:cNvSpPr/>
          <p:nvPr/>
        </p:nvSpPr>
        <p:spPr>
          <a:xfrm>
            <a:off x="6096000" y="402771"/>
            <a:ext cx="1689563" cy="1534585"/>
          </a:xfrm>
          <a:prstGeom prst="cloud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私もロータリーへ</a:t>
            </a:r>
            <a:r>
              <a:rPr kumimoji="1" lang="ja-JP" altLang="en-US" dirty="0">
                <a:solidFill>
                  <a:schemeClr val="tx1"/>
                </a:solidFill>
              </a:rPr>
              <a:t>入りたい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1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575"/>
    </mc:Choice>
    <mc:Fallback xmlns="">
      <p:transition spd="slow" advTm="60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15" grpId="0" animBg="1"/>
      <p:bldP spid="18" grpId="0" animBg="1"/>
      <p:bldP spid="9" grpId="0"/>
      <p:bldP spid="11" grpId="0"/>
      <p:bldP spid="14" grpId="0"/>
      <p:bldP spid="16" grpId="0"/>
      <p:bldP spid="23" grpId="0" animBg="1"/>
      <p:bldP spid="24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6CDD8D-EEBB-DE47-F5B7-04031380FE90}"/>
              </a:ext>
            </a:extLst>
          </p:cNvPr>
          <p:cNvSpPr txBox="1"/>
          <p:nvPr/>
        </p:nvSpPr>
        <p:spPr>
          <a:xfrm>
            <a:off x="3966259" y="2696210"/>
            <a:ext cx="6539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会員増・強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932B228-3941-B919-C60A-A4FFF8814A42}"/>
              </a:ext>
            </a:extLst>
          </p:cNvPr>
          <p:cNvSpPr txBox="1"/>
          <p:nvPr/>
        </p:nvSpPr>
        <p:spPr>
          <a:xfrm>
            <a:off x="387752" y="569008"/>
            <a:ext cx="11783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人数合わせの会員勧誘　　　会員質の劣化、退会者増加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E2393CC7-8259-8EFD-F1A8-AD8FA4B24C89}"/>
              </a:ext>
            </a:extLst>
          </p:cNvPr>
          <p:cNvSpPr/>
          <p:nvPr/>
        </p:nvSpPr>
        <p:spPr>
          <a:xfrm>
            <a:off x="5538485" y="2715503"/>
            <a:ext cx="844952" cy="1015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6088FE-DF5D-7314-CCB5-8F509281AC3C}"/>
              </a:ext>
            </a:extLst>
          </p:cNvPr>
          <p:cNvSpPr txBox="1"/>
          <p:nvPr/>
        </p:nvSpPr>
        <p:spPr>
          <a:xfrm>
            <a:off x="3877517" y="1689903"/>
            <a:ext cx="5127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人口減少・高齢化進行</a:t>
            </a: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474E657-DB6E-6E97-5236-5CA73C45E9D1}"/>
              </a:ext>
            </a:extLst>
          </p:cNvPr>
          <p:cNvSpPr/>
          <p:nvPr/>
        </p:nvSpPr>
        <p:spPr>
          <a:xfrm>
            <a:off x="7016186" y="2789496"/>
            <a:ext cx="893661" cy="10156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68F954-73D1-139D-A61C-46E62CB76646}"/>
              </a:ext>
            </a:extLst>
          </p:cNvPr>
          <p:cNvSpPr txBox="1"/>
          <p:nvPr/>
        </p:nvSpPr>
        <p:spPr>
          <a:xfrm>
            <a:off x="6157732" y="4471852"/>
            <a:ext cx="4120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会員質の向上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73F8B7-4E56-5095-6C11-0E1594C4A298}"/>
              </a:ext>
            </a:extLst>
          </p:cNvPr>
          <p:cNvSpPr txBox="1"/>
          <p:nvPr/>
        </p:nvSpPr>
        <p:spPr>
          <a:xfrm>
            <a:off x="266219" y="5717894"/>
            <a:ext cx="11783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衛星クラブ　　若者</a:t>
            </a:r>
            <a:r>
              <a:rPr kumimoji="1" lang="ja-JP" altLang="en-US" sz="3600" dirty="0"/>
              <a:t>を入会　　ロータリーの</a:t>
            </a:r>
            <a:r>
              <a:rPr kumimoji="1" lang="ja-JP" altLang="en-US" sz="3600" dirty="0">
                <a:highlight>
                  <a:srgbClr val="FFFF00"/>
                </a:highligh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奉仕の理想</a:t>
            </a:r>
            <a:endParaRPr kumimoji="1" lang="en-US" altLang="ja-JP" sz="3600" dirty="0">
              <a:highlight>
                <a:srgbClr val="FFFF00"/>
              </a:highligh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600" dirty="0"/>
              <a:t>　　　　　　</a:t>
            </a:r>
            <a:r>
              <a:rPr lang="ja-JP" altLang="en-US" sz="3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</a:t>
            </a:r>
            <a:r>
              <a:rPr lang="en-US" altLang="ja-JP" sz="3600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RC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経験者</a:t>
            </a:r>
            <a:r>
              <a:rPr lang="ja-JP" altLang="en-US" sz="3600" dirty="0"/>
              <a:t>　　　　</a:t>
            </a:r>
            <a:r>
              <a:rPr lang="en-US" altLang="ja-JP" sz="36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RC</a:t>
            </a:r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会員育成・自立</a:t>
            </a:r>
            <a:endParaRPr kumimoji="1"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DCD87443-C947-20D6-86E3-812E50901849}"/>
              </a:ext>
            </a:extLst>
          </p:cNvPr>
          <p:cNvSpPr/>
          <p:nvPr/>
        </p:nvSpPr>
        <p:spPr>
          <a:xfrm>
            <a:off x="10367059" y="1143509"/>
            <a:ext cx="752355" cy="76869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40DBDC9B-8D6D-AD05-B9ED-765776860040}"/>
              </a:ext>
            </a:extLst>
          </p:cNvPr>
          <p:cNvSpPr/>
          <p:nvPr/>
        </p:nvSpPr>
        <p:spPr>
          <a:xfrm>
            <a:off x="5434314" y="630820"/>
            <a:ext cx="885462" cy="5595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上 10">
            <a:extLst>
              <a:ext uri="{FF2B5EF4-FFF2-40B4-BE49-F238E27FC236}">
                <a16:creationId xmlns:a16="http://schemas.microsoft.com/office/drawing/2014/main" id="{CA036AF8-8DDA-4EA3-818B-182FE5D03AF9}"/>
              </a:ext>
            </a:extLst>
          </p:cNvPr>
          <p:cNvSpPr/>
          <p:nvPr/>
        </p:nvSpPr>
        <p:spPr>
          <a:xfrm>
            <a:off x="5398625" y="2235055"/>
            <a:ext cx="916329" cy="35482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上 11">
            <a:extLst>
              <a:ext uri="{FF2B5EF4-FFF2-40B4-BE49-F238E27FC236}">
                <a16:creationId xmlns:a16="http://schemas.microsoft.com/office/drawing/2014/main" id="{993999BF-AC05-637A-4ED2-B70850A62E43}"/>
              </a:ext>
            </a:extLst>
          </p:cNvPr>
          <p:cNvSpPr/>
          <p:nvPr/>
        </p:nvSpPr>
        <p:spPr>
          <a:xfrm>
            <a:off x="3966259" y="1262031"/>
            <a:ext cx="1354238" cy="331863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1CAD530-0954-0284-5EE0-25945B6CC686}"/>
              </a:ext>
            </a:extLst>
          </p:cNvPr>
          <p:cNvSpPr/>
          <p:nvPr/>
        </p:nvSpPr>
        <p:spPr>
          <a:xfrm>
            <a:off x="2824223" y="5717893"/>
            <a:ext cx="717630" cy="646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F0E33377-782E-8B7A-B821-35BEEBB63787}"/>
              </a:ext>
            </a:extLst>
          </p:cNvPr>
          <p:cNvSpPr/>
          <p:nvPr/>
        </p:nvSpPr>
        <p:spPr>
          <a:xfrm>
            <a:off x="5960961" y="5717893"/>
            <a:ext cx="717630" cy="64633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下 15">
            <a:extLst>
              <a:ext uri="{FF2B5EF4-FFF2-40B4-BE49-F238E27FC236}">
                <a16:creationId xmlns:a16="http://schemas.microsoft.com/office/drawing/2014/main" id="{F526DF1B-2BA3-B2E8-FD7A-6B7F08955A18}"/>
              </a:ext>
            </a:extLst>
          </p:cNvPr>
          <p:cNvSpPr/>
          <p:nvPr/>
        </p:nvSpPr>
        <p:spPr>
          <a:xfrm>
            <a:off x="7157493" y="5101551"/>
            <a:ext cx="752355" cy="76869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1CB3747-AEC6-42D2-6AFE-7490D97389DE}"/>
              </a:ext>
            </a:extLst>
          </p:cNvPr>
          <p:cNvSpPr txBox="1"/>
          <p:nvPr/>
        </p:nvSpPr>
        <p:spPr>
          <a:xfrm>
            <a:off x="4532452" y="4463248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目的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78788377-C3FD-BDEA-492A-F3B30E1E5080}"/>
              </a:ext>
            </a:extLst>
          </p:cNvPr>
          <p:cNvSpPr/>
          <p:nvPr/>
        </p:nvSpPr>
        <p:spPr>
          <a:xfrm>
            <a:off x="7108784" y="3800311"/>
            <a:ext cx="752355" cy="66293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B9734FA-4F78-BF88-9BE3-BE7A85562318}"/>
              </a:ext>
            </a:extLst>
          </p:cNvPr>
          <p:cNvSpPr txBox="1"/>
          <p:nvPr/>
        </p:nvSpPr>
        <p:spPr>
          <a:xfrm>
            <a:off x="9209590" y="1907242"/>
            <a:ext cx="306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クラブ消滅？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9B0C599-965B-D2A6-41A3-30CD3F9AF69C}"/>
              </a:ext>
            </a:extLst>
          </p:cNvPr>
          <p:cNvSpPr txBox="1"/>
          <p:nvPr/>
        </p:nvSpPr>
        <p:spPr>
          <a:xfrm>
            <a:off x="9627096" y="3037046"/>
            <a:ext cx="3541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親睦・奉仕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活力のある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/>
              <a:t>クラブ</a:t>
            </a:r>
          </a:p>
        </p:txBody>
      </p:sp>
      <p:sp>
        <p:nvSpPr>
          <p:cNvPr id="20" name="矢印: 下 19">
            <a:extLst>
              <a:ext uri="{FF2B5EF4-FFF2-40B4-BE49-F238E27FC236}">
                <a16:creationId xmlns:a16="http://schemas.microsoft.com/office/drawing/2014/main" id="{98D251F1-AE63-648C-9978-E5272221BAAF}"/>
              </a:ext>
            </a:extLst>
          </p:cNvPr>
          <p:cNvSpPr/>
          <p:nvPr/>
        </p:nvSpPr>
        <p:spPr>
          <a:xfrm rot="10800000">
            <a:off x="10158711" y="4463248"/>
            <a:ext cx="752355" cy="115579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矢印: 左 20">
            <a:extLst>
              <a:ext uri="{FF2B5EF4-FFF2-40B4-BE49-F238E27FC236}">
                <a16:creationId xmlns:a16="http://schemas.microsoft.com/office/drawing/2014/main" id="{8CC75263-F878-C86C-1E6B-C927C32A45C1}"/>
              </a:ext>
            </a:extLst>
          </p:cNvPr>
          <p:cNvSpPr/>
          <p:nvPr/>
        </p:nvSpPr>
        <p:spPr>
          <a:xfrm flipH="1">
            <a:off x="8218024" y="3044188"/>
            <a:ext cx="1280817" cy="68697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56A0A81-6A56-3B07-3E03-B00D91A17B85}"/>
              </a:ext>
            </a:extLst>
          </p:cNvPr>
          <p:cNvSpPr/>
          <p:nvPr/>
        </p:nvSpPr>
        <p:spPr>
          <a:xfrm>
            <a:off x="387752" y="356194"/>
            <a:ext cx="11661494" cy="2242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4ACE4E3-A584-5DA5-2E39-827C8DC3067D}"/>
              </a:ext>
            </a:extLst>
          </p:cNvPr>
          <p:cNvSpPr/>
          <p:nvPr/>
        </p:nvSpPr>
        <p:spPr>
          <a:xfrm>
            <a:off x="326985" y="4506616"/>
            <a:ext cx="11661494" cy="2242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衛星クラブ｜福岡東ロータリークラブ 第2700地区 第4グループ">
            <a:extLst>
              <a:ext uri="{FF2B5EF4-FFF2-40B4-BE49-F238E27FC236}">
                <a16:creationId xmlns:a16="http://schemas.microsoft.com/office/drawing/2014/main" id="{4F15A5D5-BBBC-54CB-529A-D060337C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9" y="3614517"/>
            <a:ext cx="2953615" cy="19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東京ロータリークラブ例会にて | 一般財団法人 国際セラピー ...">
            <a:extLst>
              <a:ext uri="{FF2B5EF4-FFF2-40B4-BE49-F238E27FC236}">
                <a16:creationId xmlns:a16="http://schemas.microsoft.com/office/drawing/2014/main" id="{975401AD-516B-AD1E-79F1-38A3BF16D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8" y="1406633"/>
            <a:ext cx="2953615" cy="188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764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4|2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3|19.4|26.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1303</Words>
  <Application>Microsoft Office PowerPoint</Application>
  <PresentationFormat>ワイド画面</PresentationFormat>
  <Paragraphs>189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9" baseType="lpstr">
      <vt:lpstr>HGPｺﾞｼｯｸE</vt:lpstr>
      <vt:lpstr>HGPｺﾞｼｯｸM</vt:lpstr>
      <vt:lpstr>HGP創英ﾌﾟﾚｾﾞﾝｽEB</vt:lpstr>
      <vt:lpstr>HGP創英角ｺﾞｼｯｸUB</vt:lpstr>
      <vt:lpstr>HGP創英角ﾎﾟｯﾌﾟ体</vt:lpstr>
      <vt:lpstr>HGS創英ﾌﾟﾚｾﾞﾝｽEB</vt:lpstr>
      <vt:lpstr>HGS創英角ｺﾞｼｯｸUB</vt:lpstr>
      <vt:lpstr>HGS明朝E</vt:lpstr>
      <vt:lpstr>HG創英角ｺﾞｼｯｸUB</vt:lpstr>
      <vt:lpstr>HG創英角ﾎﾟｯﾌﾟ体</vt:lpstr>
      <vt:lpstr>ＭＳゴシック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憲哉 千葉</dc:creator>
  <cp:lastModifiedBy>Dyann Gusella</cp:lastModifiedBy>
  <cp:revision>43</cp:revision>
  <dcterms:created xsi:type="dcterms:W3CDTF">2023-04-19T06:56:30Z</dcterms:created>
  <dcterms:modified xsi:type="dcterms:W3CDTF">2023-04-25T06:13:19Z</dcterms:modified>
</cp:coreProperties>
</file>